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theme/theme4.xml" ContentType="application/vnd.openxmlformats-officedocument.them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98" r:id="rId1"/>
    <p:sldMasterId id="2147483715" r:id="rId2"/>
  </p:sldMasterIdLst>
  <p:notesMasterIdLst>
    <p:notesMasterId r:id="rId15"/>
  </p:notesMasterIdLst>
  <p:handoutMasterIdLst>
    <p:handoutMasterId r:id="rId16"/>
  </p:handoutMasterIdLst>
  <p:sldIdLst>
    <p:sldId id="256" r:id="rId3"/>
    <p:sldId id="257" r:id="rId4"/>
    <p:sldId id="259" r:id="rId5"/>
    <p:sldId id="258" r:id="rId6"/>
    <p:sldId id="260" r:id="rId7"/>
    <p:sldId id="261" r:id="rId8"/>
    <p:sldId id="262" r:id="rId9"/>
    <p:sldId id="263" r:id="rId10"/>
    <p:sldId id="264" r:id="rId11"/>
    <p:sldId id="265" r:id="rId12"/>
    <p:sldId id="267" r:id="rId13"/>
    <p:sldId id="266" r:id="rId14"/>
  </p:sldIdLst>
  <p:sldSz cx="9144000" cy="6858000" type="screen4x3"/>
  <p:notesSz cx="6735763" cy="9866313"/>
  <p:defaultTextStyle>
    <a:defPPr>
      <a:defRPr lang="es-P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modifyVerifier cryptProviderType="rsaFull" cryptAlgorithmClass="hash" cryptAlgorithmType="typeAny" cryptAlgorithmSid="4" spinCount="100000" saltData="gqAfFmUoBgQ4HX/zmCC8Ow==" hashData="ovSH3AW8BGHqh0mIT60wqg3GXic=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3399"/>
    <a:srgbClr val="B92DA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81" autoAdjust="0"/>
    <p:restoredTop sz="94599" autoAdjust="0"/>
  </p:normalViewPr>
  <p:slideViewPr>
    <p:cSldViewPr>
      <p:cViewPr>
        <p:scale>
          <a:sx n="80" d="100"/>
          <a:sy n="80" d="100"/>
        </p:scale>
        <p:origin x="-1194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PE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815373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C83171-3EDE-45E9-977D-0B1E0EB86A86}" type="datetimeFigureOut">
              <a:rPr lang="es-PE" smtClean="0"/>
              <a:pPr/>
              <a:t>09/07/2015</a:t>
            </a:fld>
            <a:endParaRPr lang="es-PE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PE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8C36F1-1D28-4003-B872-F8205C95805D}" type="slidenum">
              <a:rPr lang="es-PE" smtClean="0"/>
              <a:pPr/>
              <a:t>‹Nº›</a:t>
            </a:fld>
            <a:endParaRPr lang="es-P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PE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B8212F-B823-4377-9C4E-D837CF5F58F6}" type="datetimeFigureOut">
              <a:rPr lang="es-PE" smtClean="0"/>
              <a:pPr/>
              <a:t>09/07/2015</a:t>
            </a:fld>
            <a:endParaRPr lang="es-PE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PE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PE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4FF853-A8A2-4D17-A8AB-2B424BD1BC39}" type="slidenum">
              <a:rPr lang="es-PE" smtClean="0"/>
              <a:pPr/>
              <a:t>‹Nº›</a:t>
            </a:fld>
            <a:endParaRPr lang="es-P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http://www.peruembassy-uk.com/Images/Escudo.gif" TargetMode="Externa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12 Imagen" descr="FONDO_MOD_2-01.tif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95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8" name="17 Grupo"/>
          <p:cNvGrpSpPr/>
          <p:nvPr userDrawn="1"/>
        </p:nvGrpSpPr>
        <p:grpSpPr>
          <a:xfrm>
            <a:off x="1357290" y="142852"/>
            <a:ext cx="7643866" cy="663334"/>
            <a:chOff x="293323" y="3074660"/>
            <a:chExt cx="7643866" cy="663334"/>
          </a:xfrm>
        </p:grpSpPr>
        <p:grpSp>
          <p:nvGrpSpPr>
            <p:cNvPr id="19" name="23 Grupo"/>
            <p:cNvGrpSpPr/>
            <p:nvPr/>
          </p:nvGrpSpPr>
          <p:grpSpPr>
            <a:xfrm>
              <a:off x="293323" y="3074660"/>
              <a:ext cx="792088" cy="663334"/>
              <a:chOff x="1036506" y="1111763"/>
              <a:chExt cx="1095425" cy="850288"/>
            </a:xfrm>
          </p:grpSpPr>
          <p:pic>
            <p:nvPicPr>
              <p:cNvPr id="24" name="Picture 7" descr="http://www.peruembassy-uk.com/Images/Escudo.gif"/>
              <p:cNvPicPr>
                <a:picLocks noChangeAspect="1" noChangeArrowheads="1"/>
              </p:cNvPicPr>
              <p:nvPr/>
            </p:nvPicPr>
            <p:blipFill>
              <a:blip r:embed="rId3" r:link="rId4" cstate="print">
                <a:lum bright="12000"/>
              </a:blip>
              <a:srcRect/>
              <a:stretch>
                <a:fillRect/>
              </a:stretch>
            </p:blipFill>
            <p:spPr bwMode="auto">
              <a:xfrm>
                <a:off x="1135302" y="1203335"/>
                <a:ext cx="866764" cy="7587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5" name="WordArt 8"/>
              <p:cNvSpPr>
                <a:spLocks noChangeAspect="1" noChangeArrowheads="1" noChangeShapeType="1" noTextEdit="1"/>
              </p:cNvSpPr>
              <p:nvPr/>
            </p:nvSpPr>
            <p:spPr bwMode="auto">
              <a:xfrm>
                <a:off x="1036506" y="1111763"/>
                <a:ext cx="1095425" cy="282773"/>
              </a:xfrm>
              <a:prstGeom prst="rect">
                <a:avLst/>
              </a:prstGeom>
            </p:spPr>
            <p:txBody>
              <a:bodyPr spcFirstLastPara="1" wrap="none" numCol="1" fromWordArt="1">
                <a:prstTxWarp prst="textArchUp">
                  <a:avLst>
                    <a:gd name="adj" fmla="val 11088308"/>
                  </a:avLst>
                </a:prstTxWarp>
              </a:bodyPr>
              <a:lstStyle>
                <a:defPPr>
                  <a:defRPr lang="es-E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s-ES" sz="900" b="1" kern="10" spc="160" dirty="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gradFill rotWithShape="1">
                      <a:gsLst>
                        <a:gs pos="0">
                          <a:srgbClr val="AAAAAA"/>
                        </a:gs>
                        <a:gs pos="100000">
                          <a:srgbClr val="FFFFFF"/>
                        </a:gs>
                      </a:gsLst>
                      <a:lin ang="5400000" scaled="1"/>
                    </a:gradFill>
                    <a:latin typeface="Arial Unicode MS"/>
                    <a:ea typeface="Arial Unicode MS"/>
                    <a:cs typeface="Arial Unicode MS"/>
                  </a:rPr>
                  <a:t>REPUBLICA DEL PERU</a:t>
                </a:r>
              </a:p>
            </p:txBody>
          </p:sp>
        </p:grpSp>
        <p:sp>
          <p:nvSpPr>
            <p:cNvPr id="20" name="Rectangle 9"/>
            <p:cNvSpPr>
              <a:spLocks noChangeArrowheads="1"/>
            </p:cNvSpPr>
            <p:nvPr/>
          </p:nvSpPr>
          <p:spPr bwMode="auto">
            <a:xfrm>
              <a:off x="4217077" y="3135081"/>
              <a:ext cx="1848068" cy="576064"/>
            </a:xfrm>
            <a:prstGeom prst="rect">
              <a:avLst/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anchor="ctr"/>
            <a:lstStyle>
              <a:defPPr>
                <a:defRPr lang="es-E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tabLst>
                  <a:tab pos="2806700" algn="ctr"/>
                  <a:tab pos="5611813" algn="r"/>
                </a:tabLst>
                <a:defRPr/>
              </a:pPr>
              <a:r>
                <a:rPr lang="es-ES" sz="1000" b="1" dirty="0" smtClean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Verdana" pitchFamily="34" charset="0"/>
                  <a:ea typeface="Calibri" pitchFamily="34" charset="0"/>
                  <a:cs typeface="Times New Roman" pitchFamily="18" charset="0"/>
                </a:rPr>
                <a:t>Viceministro de</a:t>
              </a:r>
            </a:p>
            <a:p>
              <a:pPr>
                <a:tabLst>
                  <a:tab pos="2806700" algn="ctr"/>
                  <a:tab pos="5611813" algn="r"/>
                </a:tabLst>
                <a:defRPr/>
              </a:pPr>
              <a:r>
                <a:rPr lang="es-ES" sz="1000" b="1" dirty="0" smtClean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Verdana" pitchFamily="34" charset="0"/>
                  <a:ea typeface="Calibri" pitchFamily="34" charset="0"/>
                  <a:cs typeface="Times New Roman" pitchFamily="18" charset="0"/>
                </a:rPr>
                <a:t> Hacienda</a:t>
              </a:r>
              <a:endParaRPr lang="es-PE" sz="10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Verdana" pitchFamily="34" charset="0"/>
                <a:ea typeface="Calibri" pitchFamily="34" charset="0"/>
                <a:cs typeface="Times New Roman" pitchFamily="18" charset="0"/>
              </a:endParaRPr>
            </a:p>
          </p:txBody>
        </p:sp>
        <p:sp>
          <p:nvSpPr>
            <p:cNvPr id="21" name="Rectangle 10"/>
            <p:cNvSpPr>
              <a:spLocks noChangeArrowheads="1"/>
            </p:cNvSpPr>
            <p:nvPr/>
          </p:nvSpPr>
          <p:spPr bwMode="auto">
            <a:xfrm>
              <a:off x="2321302" y="3140968"/>
              <a:ext cx="1888159" cy="576064"/>
            </a:xfrm>
            <a:prstGeom prst="rect">
              <a:avLst/>
            </a:prstGeom>
            <a:solidFill>
              <a:srgbClr val="40404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anchor="ctr"/>
            <a:lstStyle>
              <a:defPPr>
                <a:defRPr lang="es-E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tabLst>
                  <a:tab pos="2806700" algn="ctr"/>
                  <a:tab pos="5611813" algn="r"/>
                </a:tabLst>
                <a:defRPr/>
              </a:pPr>
              <a:r>
                <a:rPr lang="es-PE" sz="1000" b="1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Verdana" pitchFamily="34" charset="0"/>
                  <a:ea typeface="Calibri" pitchFamily="34" charset="0"/>
                  <a:cs typeface="Times New Roman" pitchFamily="18" charset="0"/>
                </a:rPr>
                <a:t>Ministerio de</a:t>
              </a:r>
              <a:endParaRPr lang="es-ES" sz="10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Verdana" pitchFamily="34" charset="0"/>
                <a:ea typeface="Calibri" pitchFamily="34" charset="0"/>
                <a:cs typeface="Times New Roman" pitchFamily="18" charset="0"/>
              </a:endParaRPr>
            </a:p>
            <a:p>
              <a:pPr>
                <a:tabLst>
                  <a:tab pos="2806700" algn="ctr"/>
                  <a:tab pos="5611813" algn="r"/>
                </a:tabLst>
                <a:defRPr/>
              </a:pPr>
              <a:r>
                <a:rPr lang="es-PE" sz="1000" b="1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Verdana" pitchFamily="34" charset="0"/>
                  <a:ea typeface="Calibri" pitchFamily="34" charset="0"/>
                  <a:cs typeface="Times New Roman" pitchFamily="18" charset="0"/>
                </a:rPr>
                <a:t>Economía y Finanzas</a:t>
              </a:r>
              <a:endParaRPr lang="es-PE" sz="10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Verdana" pitchFamily="34" charset="0"/>
                <a:ea typeface="Calibri" pitchFamily="34" charset="0"/>
                <a:cs typeface="Times New Roman" pitchFamily="18" charset="0"/>
              </a:endParaRPr>
            </a:p>
          </p:txBody>
        </p:sp>
        <p:sp>
          <p:nvSpPr>
            <p:cNvPr id="22" name="Rectangle 11"/>
            <p:cNvSpPr>
              <a:spLocks noChangeArrowheads="1"/>
            </p:cNvSpPr>
            <p:nvPr/>
          </p:nvSpPr>
          <p:spPr bwMode="auto">
            <a:xfrm>
              <a:off x="1110486" y="3140968"/>
              <a:ext cx="1207415" cy="576064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anchor="ctr"/>
            <a:lstStyle>
              <a:defPPr>
                <a:defRPr lang="es-E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tabLst>
                  <a:tab pos="2806700" algn="ctr"/>
                  <a:tab pos="5611813" algn="r"/>
                </a:tabLst>
                <a:defRPr/>
              </a:pPr>
              <a:r>
                <a:rPr lang="es-PE" sz="1000" b="1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Verdana" pitchFamily="34" charset="0"/>
                  <a:ea typeface="Calibri" pitchFamily="34" charset="0"/>
                  <a:cs typeface="Times New Roman" pitchFamily="18" charset="0"/>
                </a:rPr>
                <a:t>PERÚ</a:t>
              </a:r>
              <a:endParaRPr lang="es-PE" sz="10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Verdana" pitchFamily="34" charset="0"/>
                <a:ea typeface="Calibri" pitchFamily="34" charset="0"/>
                <a:cs typeface="Times New Roman" pitchFamily="18" charset="0"/>
              </a:endParaRPr>
            </a:p>
          </p:txBody>
        </p:sp>
        <p:sp>
          <p:nvSpPr>
            <p:cNvPr id="23" name="Rectangle 9"/>
            <p:cNvSpPr>
              <a:spLocks noChangeArrowheads="1"/>
            </p:cNvSpPr>
            <p:nvPr/>
          </p:nvSpPr>
          <p:spPr bwMode="auto">
            <a:xfrm>
              <a:off x="6064981" y="3141538"/>
              <a:ext cx="1872208" cy="576064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anchor="ctr"/>
            <a:lstStyle>
              <a:defPPr>
                <a:defRPr lang="es-E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tabLst>
                  <a:tab pos="2806700" algn="ctr"/>
                  <a:tab pos="5611813" algn="r"/>
                </a:tabLst>
                <a:defRPr/>
              </a:pPr>
              <a:r>
                <a:rPr lang="es-PE" sz="1000" b="1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Verdana" pitchFamily="34" charset="0"/>
                  <a:ea typeface="Calibri" pitchFamily="34" charset="0"/>
                  <a:cs typeface="Times New Roman" pitchFamily="18" charset="0"/>
                </a:rPr>
                <a:t>Dirección </a:t>
              </a:r>
              <a:r>
                <a:rPr lang="es-PE" sz="1000" b="1" dirty="0" smtClean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Verdana" pitchFamily="34" charset="0"/>
                  <a:ea typeface="Calibri" pitchFamily="34" charset="0"/>
                  <a:cs typeface="Times New Roman" pitchFamily="18" charset="0"/>
                </a:rPr>
                <a:t>General </a:t>
              </a:r>
              <a:r>
                <a:rPr lang="es-PE" sz="1000" b="1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Verdana" pitchFamily="34" charset="0"/>
                  <a:ea typeface="Calibri" pitchFamily="34" charset="0"/>
                  <a:cs typeface="Times New Roman" pitchFamily="18" charset="0"/>
                </a:rPr>
                <a:t>de</a:t>
              </a:r>
              <a:endParaRPr lang="es-ES" sz="10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Verdana" pitchFamily="34" charset="0"/>
                <a:ea typeface="Calibri" pitchFamily="34" charset="0"/>
                <a:cs typeface="Times New Roman" pitchFamily="18" charset="0"/>
              </a:endParaRPr>
            </a:p>
            <a:p>
              <a:pPr>
                <a:tabLst>
                  <a:tab pos="2806700" algn="ctr"/>
                  <a:tab pos="5611813" algn="r"/>
                </a:tabLst>
                <a:defRPr/>
              </a:pPr>
              <a:r>
                <a:rPr lang="es-PE" sz="1000" b="1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Verdana" pitchFamily="34" charset="0"/>
                  <a:ea typeface="Calibri" pitchFamily="34" charset="0"/>
                  <a:cs typeface="Times New Roman" pitchFamily="18" charset="0"/>
                </a:rPr>
                <a:t>Contabilidad Pública</a:t>
              </a:r>
              <a:endParaRPr lang="es-PE" sz="10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Verdana" pitchFamily="34" charset="0"/>
                <a:ea typeface="Calibri" pitchFamily="34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435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538" y="273052"/>
            <a:ext cx="5111262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2"/>
            <a:ext cx="3008435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9 Rectángulo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Rectángulo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endParaRPr lang="es-PE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s-PE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1E440D7-FCFA-4B3A-A49B-0F7D0547A226}" type="slidenum">
              <a:rPr lang="es-PE" smtClean="0"/>
              <a:pPr/>
              <a:t>‹Nº›</a:t>
            </a:fld>
            <a:endParaRPr lang="es-PE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736F4AE-5811-4E8F-B3B6-31C4422E4CA3}" type="slidenum">
              <a:rPr lang="es-PE" smtClean="0"/>
              <a:pPr/>
              <a:t>‹Nº›</a:t>
            </a:fld>
            <a:endParaRPr lang="es-PE"/>
          </a:p>
        </p:txBody>
      </p:sp>
      <p:sp>
        <p:nvSpPr>
          <p:cNvPr id="8" name="7 Marcador de contenido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7" name="6 Rectángulo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Rectángulo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8 Rectángulo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2" name="1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13" name="12 Marcador de número de diapositiva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C736F4AE-5811-4E8F-B3B6-31C4422E4CA3}" type="slidenum">
              <a:rPr lang="es-PE" smtClean="0"/>
              <a:pPr/>
              <a:t>‹Nº›</a:t>
            </a:fld>
            <a:endParaRPr lang="es-PE"/>
          </a:p>
        </p:txBody>
      </p:sp>
      <p:sp>
        <p:nvSpPr>
          <p:cNvPr id="14" name="13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PE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Marcador de contenido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8" name="7 Marcador de fecha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endParaRPr lang="es-PE"/>
          </a:p>
        </p:txBody>
      </p:sp>
      <p:sp>
        <p:nvSpPr>
          <p:cNvPr id="10" name="9 Marcador de número de diapositiva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C736F4AE-5811-4E8F-B3B6-31C4422E4CA3}" type="slidenum">
              <a:rPr lang="es-PE" smtClean="0"/>
              <a:pPr/>
              <a:t>‹Nº›</a:t>
            </a:fld>
            <a:endParaRPr lang="es-PE"/>
          </a:p>
        </p:txBody>
      </p:sp>
      <p:sp>
        <p:nvSpPr>
          <p:cNvPr id="12" name="11 Marcador de pie de página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s-PE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3" name="12 Marcador de contenido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endParaRPr lang="es-PE"/>
          </a:p>
        </p:txBody>
      </p:sp>
      <p:sp>
        <p:nvSpPr>
          <p:cNvPr id="12" name="11 Marcador de número de diapositiva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C736F4AE-5811-4E8F-B3B6-31C4422E4CA3}" type="slidenum">
              <a:rPr lang="es-PE" smtClean="0"/>
              <a:pPr/>
              <a:t>‹Nº›</a:t>
            </a:fld>
            <a:endParaRPr lang="es-PE"/>
          </a:p>
        </p:txBody>
      </p:sp>
      <p:sp>
        <p:nvSpPr>
          <p:cNvPr id="14" name="13 Marcador de pie de página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s-PE"/>
          </a:p>
        </p:txBody>
      </p:sp>
      <p:sp>
        <p:nvSpPr>
          <p:cNvPr id="16" name="15 Marcador de texto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15" name="14 Marcador de texto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736F4AE-5811-4E8F-B3B6-31C4422E4CA3}" type="slidenum">
              <a:rPr lang="es-PE" smtClean="0"/>
              <a:pPr/>
              <a:t>‹Nº›</a:t>
            </a:fld>
            <a:endParaRPr lang="es-PE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1E440D7-FCFA-4B3A-A49B-0F7D0547A226}" type="slidenum">
              <a:rPr lang="es-PE" smtClean="0"/>
              <a:pPr/>
              <a:t>‹Nº›</a:t>
            </a:fld>
            <a:endParaRPr lang="es-PE"/>
          </a:p>
        </p:txBody>
      </p:sp>
    </p:spTree>
  </p:cSld>
  <p:clrMapOvr>
    <a:masterClrMapping/>
  </p:clrMapOvr>
  <p:hf hdr="0" ft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271A1-F6D6-438B-A432-4747EE7ECD40}" type="datetimeFigureOut">
              <a:rPr lang="en-US" smtClean="0"/>
              <a:pPr/>
              <a:t>7/9/2015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/>
              <a:t>‹Nº›</a:t>
            </a:fld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9" name="8 Marcador de contenido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8" name="7 Rectángulo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8 Rectángulo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9 Rectángulo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1" name="10 Rectángulo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Marcador de fecha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endParaRPr lang="es-PE"/>
          </a:p>
        </p:txBody>
      </p:sp>
      <p:sp>
        <p:nvSpPr>
          <p:cNvPr id="13" name="12 Marcador de número de diapositiva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F1E440D7-FCFA-4B3A-A49B-0F7D0547A226}" type="slidenum">
              <a:rPr lang="es-PE" smtClean="0"/>
              <a:pPr/>
              <a:t>‹Nº›</a:t>
            </a:fld>
            <a:endParaRPr lang="es-PE"/>
          </a:p>
        </p:txBody>
      </p:sp>
      <p:sp>
        <p:nvSpPr>
          <p:cNvPr id="14" name="13 Marcador de pie de página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s-PE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36F4AE-5811-4E8F-B3B6-31C4422E4CA3}" type="slidenum">
              <a:rPr lang="es-PE" smtClean="0"/>
              <a:pPr/>
              <a:t>‹Nº›</a:t>
            </a:fld>
            <a:endParaRPr lang="es-PE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E440D7-FCFA-4B3A-A49B-0F7D0547A226}" type="slidenum">
              <a:rPr lang="es-PE" smtClean="0"/>
              <a:pPr/>
              <a:t>‹Nº›</a:t>
            </a:fld>
            <a:endParaRPr lang="es-PE"/>
          </a:p>
        </p:txBody>
      </p:sp>
    </p:spTree>
  </p:cSld>
  <p:clrMapOvr>
    <a:masterClrMapping/>
  </p:clrMapOvr>
  <p:hf hdr="0" ftr="0" dt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endParaRPr lang="es-P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s-PE"/>
          </a:p>
        </p:txBody>
      </p:sp>
      <p:sp>
        <p:nvSpPr>
          <p:cNvPr id="7" name="6 Rectángulo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Rectángulo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8 Rectángulo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F1E440D7-FCFA-4B3A-A49B-0F7D0547A226}" type="slidenum">
              <a:rPr lang="es-PE" smtClean="0"/>
              <a:pPr/>
              <a:t>‹Nº›</a:t>
            </a:fld>
            <a:endParaRPr lang="es-PE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hf hdr="0" ftr="0" dt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1 Conector recto"/>
          <p:cNvCxnSpPr/>
          <p:nvPr userDrawn="1"/>
        </p:nvCxnSpPr>
        <p:spPr bwMode="auto">
          <a:xfrm>
            <a:off x="714348" y="6215082"/>
            <a:ext cx="7858180" cy="0"/>
          </a:xfrm>
          <a:prstGeom prst="line">
            <a:avLst/>
          </a:prstGeom>
          <a:noFill/>
          <a:ln w="12700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" name="2 Conector recto"/>
          <p:cNvCxnSpPr/>
          <p:nvPr userDrawn="1"/>
        </p:nvCxnSpPr>
        <p:spPr bwMode="auto">
          <a:xfrm>
            <a:off x="623454" y="924344"/>
            <a:ext cx="6020248" cy="0"/>
          </a:xfrm>
          <a:prstGeom prst="lin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652450" y="6356350"/>
            <a:ext cx="2133600" cy="365125"/>
          </a:xfrm>
        </p:spPr>
        <p:txBody>
          <a:bodyPr/>
          <a:lstStyle/>
          <a:p>
            <a:endParaRPr lang="es-PE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1"/>
          </p:nvPr>
        </p:nvSpPr>
        <p:spPr>
          <a:xfrm>
            <a:off x="6357950" y="6356350"/>
            <a:ext cx="2133600" cy="365125"/>
          </a:xfrm>
        </p:spPr>
        <p:txBody>
          <a:bodyPr/>
          <a:lstStyle/>
          <a:p>
            <a:fld id="{F1E440D7-FCFA-4B3A-A49B-0F7D0547A226}" type="slidenum">
              <a:rPr lang="es-PE" smtClean="0"/>
              <a:pPr/>
              <a:t>‹Nº›</a:t>
            </a:fld>
            <a:endParaRPr lang="es-PE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P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36F4AE-5811-4E8F-B3B6-31C4422E4CA3}" type="slidenum">
              <a:rPr lang="es-PE" smtClean="0"/>
              <a:pPr/>
              <a:t>‹Nº›</a:t>
            </a:fld>
            <a:endParaRPr lang="es-P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36F4AE-5811-4E8F-B3B6-31C4422E4CA3}" type="slidenum">
              <a:rPr lang="es-PE" smtClean="0"/>
              <a:pPr/>
              <a:t>‹Nº›</a:t>
            </a:fld>
            <a:endParaRPr lang="es-P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36F4AE-5811-4E8F-B3B6-31C4422E4CA3}" type="slidenum">
              <a:rPr lang="es-PE" smtClean="0"/>
              <a:pPr/>
              <a:t>‹Nº›</a:t>
            </a:fld>
            <a:endParaRPr lang="es-P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36F4AE-5811-4E8F-B3B6-31C4422E4CA3}" type="slidenum">
              <a:rPr lang="es-PE" smtClean="0"/>
              <a:pPr/>
              <a:t>‹Nº›</a:t>
            </a:fld>
            <a:endParaRPr lang="es-P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E440D7-FCFA-4B3A-A49B-0F7D0547A226}" type="slidenum">
              <a:rPr lang="es-PE" smtClean="0"/>
              <a:pPr/>
              <a:t>‹Nº›</a:t>
            </a:fld>
            <a:endParaRPr lang="es-P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E440D7-FCFA-4B3A-A49B-0F7D0547A226}" type="slidenum">
              <a:rPr lang="es-PE" smtClean="0"/>
              <a:pPr/>
              <a:t>‹Nº›</a:t>
            </a:fld>
            <a:endParaRPr lang="es-P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1 Conector recto"/>
          <p:cNvCxnSpPr/>
          <p:nvPr userDrawn="1"/>
        </p:nvCxnSpPr>
        <p:spPr bwMode="auto">
          <a:xfrm>
            <a:off x="714348" y="6215082"/>
            <a:ext cx="7858180" cy="0"/>
          </a:xfrm>
          <a:prstGeom prst="line">
            <a:avLst/>
          </a:prstGeom>
          <a:noFill/>
          <a:ln w="12700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" name="2 Conector recto"/>
          <p:cNvCxnSpPr/>
          <p:nvPr userDrawn="1"/>
        </p:nvCxnSpPr>
        <p:spPr bwMode="auto">
          <a:xfrm>
            <a:off x="623454" y="924344"/>
            <a:ext cx="6020248" cy="0"/>
          </a:xfrm>
          <a:prstGeom prst="lin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652450" y="6356350"/>
            <a:ext cx="2133600" cy="365125"/>
          </a:xfrm>
        </p:spPr>
        <p:txBody>
          <a:bodyPr/>
          <a:lstStyle/>
          <a:p>
            <a:endParaRPr lang="es-PE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1"/>
          </p:nvPr>
        </p:nvSpPr>
        <p:spPr>
          <a:xfrm>
            <a:off x="6357950" y="6356350"/>
            <a:ext cx="2133600" cy="365125"/>
          </a:xfrm>
        </p:spPr>
        <p:txBody>
          <a:bodyPr/>
          <a:lstStyle/>
          <a:p>
            <a:fld id="{F1E440D7-FCFA-4B3A-A49B-0F7D0547A226}" type="slidenum">
              <a:rPr lang="es-PE" smtClean="0"/>
              <a:pPr/>
              <a:t>‹Nº›</a:t>
            </a:fld>
            <a:endParaRPr lang="es-PE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P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slideLayout" Target="../slideLayouts/slideLayout22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P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P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E440D7-FCFA-4B3A-A49B-0F7D0547A226}" type="slidenum">
              <a:rPr lang="es-PE" smtClean="0"/>
              <a:pPr/>
              <a:t>‹Nº›</a:t>
            </a:fld>
            <a:endParaRPr lang="es-P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11" r:id="rId7"/>
    <p:sldLayoutId id="2147483712" r:id="rId8"/>
    <p:sldLayoutId id="2147483660" r:id="rId9"/>
    <p:sldLayoutId id="2147483714" r:id="rId10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P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s-PE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s-PE"/>
          </a:p>
        </p:txBody>
      </p:sp>
      <p:sp>
        <p:nvSpPr>
          <p:cNvPr id="7" name="6 Rectángulo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Rectángulo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8 Rectángulo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F1E440D7-FCFA-4B3A-A49B-0F7D0547A226}" type="slidenum">
              <a:rPr lang="es-PE" smtClean="0"/>
              <a:pPr/>
              <a:t>‹Nº›</a:t>
            </a:fld>
            <a:endParaRPr lang="es-P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6" r:id="rId1"/>
    <p:sldLayoutId id="2147483717" r:id="rId2"/>
    <p:sldLayoutId id="2147483718" r:id="rId3"/>
    <p:sldLayoutId id="2147483719" r:id="rId4"/>
    <p:sldLayoutId id="2147483720" r:id="rId5"/>
    <p:sldLayoutId id="2147483721" r:id="rId6"/>
    <p:sldLayoutId id="2147483722" r:id="rId7"/>
    <p:sldLayoutId id="2147483723" r:id="rId8"/>
    <p:sldLayoutId id="2147483724" r:id="rId9"/>
    <p:sldLayoutId id="2147483725" r:id="rId10"/>
    <p:sldLayoutId id="2147483726" r:id="rId11"/>
    <p:sldLayoutId id="2147483727" r:id="rId12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19.png"/><Relationship Id="rId4" Type="http://schemas.openxmlformats.org/officeDocument/2006/relationships/image" Target="../media/image18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s://apps4.mineco.gob.pe/revaluacion-inmueble" TargetMode="Externa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0.pn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Office_Excel1.xlsx"/><Relationship Id="rId2" Type="http://schemas.openxmlformats.org/officeDocument/2006/relationships/slideLayout" Target="../slideLayouts/slideLayout22.xml"/><Relationship Id="rId1" Type="http://schemas.openxmlformats.org/officeDocument/2006/relationships/vmlDrawing" Target="../drawings/vmlDrawing1.v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 txBox="1">
            <a:spLocks/>
          </p:cNvSpPr>
          <p:nvPr/>
        </p:nvSpPr>
        <p:spPr>
          <a:xfrm>
            <a:off x="1214414" y="2345555"/>
            <a:ext cx="7772400" cy="1155453"/>
          </a:xfrm>
          <a:prstGeom prst="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6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PE" sz="4400" b="1" i="0" u="none" strike="noStrike" kern="1200" cap="none" spc="0" normalizeH="0" baseline="0" noProof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MODULO DE CONTINGENCIAS POR DEMANDAS JUDICIALES Y ARBITRALES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PE" sz="4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EN CONTRA DEL ESTADO</a:t>
            </a:r>
            <a:endParaRPr kumimoji="0" lang="es-PE" sz="4400" b="1" i="0" u="none" strike="noStrike" kern="1200" cap="none" spc="0" normalizeH="0" baseline="0" noProof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2 Subtítulo"/>
          <p:cNvSpPr txBox="1">
            <a:spLocks/>
          </p:cNvSpPr>
          <p:nvPr/>
        </p:nvSpPr>
        <p:spPr>
          <a:xfrm>
            <a:off x="1571604" y="4929198"/>
            <a:ext cx="6400800" cy="838944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s-ES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 </a:t>
            </a:r>
            <a:endParaRPr kumimoji="0" lang="es-PE" sz="1600" b="1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s-ES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APLICATIVO WEB   </a:t>
            </a:r>
            <a:endParaRPr kumimoji="0" lang="es-PE" sz="1600" b="1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s-ES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 </a:t>
            </a:r>
            <a:endParaRPr kumimoji="0" lang="es-PE" sz="1600" b="1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s-PE" sz="16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1E440D7-FCFA-4B3A-A49B-0F7D0547A226}" type="slidenum">
              <a:rPr lang="es-PE" smtClean="0"/>
              <a:pPr/>
              <a:t>10</a:t>
            </a:fld>
            <a:endParaRPr lang="es-PE"/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052736"/>
            <a:ext cx="8280920" cy="5067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3 CuadroTexto"/>
          <p:cNvSpPr txBox="1"/>
          <p:nvPr/>
        </p:nvSpPr>
        <p:spPr>
          <a:xfrm>
            <a:off x="540310" y="595422"/>
            <a:ext cx="30530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PE" b="1" dirty="0" smtClean="0"/>
              <a:t>Seguimiento de Contingencias</a:t>
            </a:r>
            <a:endParaRPr lang="es-PE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E440D7-FCFA-4B3A-A49B-0F7D0547A226}" type="slidenum">
              <a:rPr lang="es-PE" smtClean="0"/>
              <a:pPr/>
              <a:t>11</a:t>
            </a:fld>
            <a:endParaRPr lang="es-PE"/>
          </a:p>
        </p:txBody>
      </p:sp>
      <p:pic>
        <p:nvPicPr>
          <p:cNvPr id="9" name="Imagen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7147" y="22860"/>
            <a:ext cx="9069705" cy="68351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E440D7-FCFA-4B3A-A49B-0F7D0547A226}" type="slidenum">
              <a:rPr lang="es-PE" smtClean="0"/>
              <a:pPr/>
              <a:t>12</a:t>
            </a:fld>
            <a:endParaRPr lang="es-PE"/>
          </a:p>
        </p:txBody>
      </p:sp>
      <p:sp>
        <p:nvSpPr>
          <p:cNvPr id="36866" name="AutoShape 2" descr="Resultado de imagen para pago de sentencias judiciales por parte del estad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PE"/>
          </a:p>
        </p:txBody>
      </p:sp>
      <p:pic>
        <p:nvPicPr>
          <p:cNvPr id="36868" name="Picture 4" descr="https://encrypted-tbn3.gstatic.com/images?q=tbn:ANd9GcSw7CVpD_KKlHpEJcPADgL1Q8j2UJO60D_CTHijkLMTNTFM6VY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68760"/>
            <a:ext cx="9144000" cy="3680354"/>
          </a:xfrm>
          <a:prstGeom prst="rect">
            <a:avLst/>
          </a:prstGeom>
          <a:noFill/>
        </p:spPr>
      </p:pic>
      <p:pic>
        <p:nvPicPr>
          <p:cNvPr id="5" name="Picture 2" descr="https://upload.wikimedia.org/wikipedia/commons/thumb/0/00/Poder_Judicial_del_Peru.jpg/250px-Poder_Judicial_del_Peru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444079"/>
            <a:ext cx="770138" cy="576064"/>
          </a:xfrm>
          <a:prstGeom prst="rect">
            <a:avLst/>
          </a:prstGeom>
          <a:noFill/>
        </p:spPr>
      </p:pic>
      <p:pic>
        <p:nvPicPr>
          <p:cNvPr id="6" name="Picture 4" descr="https://encrypted-tbn1.gstatic.com/images?q=tbn:ANd9GcSkr2oiKpQUY7WF0PqVZQnklDWyhuK9TM9oT7VpBgZ6u11w_lbLvRDC8A9H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740352" y="444079"/>
            <a:ext cx="864096" cy="605848"/>
          </a:xfrm>
          <a:prstGeom prst="rect">
            <a:avLst/>
          </a:prstGeom>
          <a:noFill/>
        </p:spPr>
      </p:pic>
      <p:pic>
        <p:nvPicPr>
          <p:cNvPr id="37890" name="Picture 2" descr="http://www.codes.com.pe/PAGINA%20WEB/imagenes_pagina_fireworks/link/logo_mef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40776" y="343773"/>
            <a:ext cx="3086100" cy="676276"/>
          </a:xfrm>
          <a:prstGeom prst="rect">
            <a:avLst/>
          </a:prstGeom>
          <a:noFill/>
        </p:spPr>
      </p:pic>
      <p:sp>
        <p:nvSpPr>
          <p:cNvPr id="8" name="2 Subtítulo"/>
          <p:cNvSpPr txBox="1">
            <a:spLocks/>
          </p:cNvSpPr>
          <p:nvPr/>
        </p:nvSpPr>
        <p:spPr>
          <a:xfrm>
            <a:off x="1371600" y="4972970"/>
            <a:ext cx="6400800" cy="62292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s-PE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GRACIAS POR</a:t>
            </a:r>
            <a:r>
              <a:rPr kumimoji="0" lang="es-PE" sz="4000" b="1" i="0" u="none" strike="noStrike" kern="1200" cap="none" spc="0" normalizeH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SU ATENCION</a:t>
            </a:r>
            <a:endParaRPr kumimoji="0" lang="es-PE" sz="40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2 Subtítulo"/>
          <p:cNvSpPr txBox="1">
            <a:spLocks/>
          </p:cNvSpPr>
          <p:nvPr/>
        </p:nvSpPr>
        <p:spPr>
          <a:xfrm>
            <a:off x="4786314" y="5929330"/>
            <a:ext cx="4000528" cy="43204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s-PE" sz="16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Expositor:</a:t>
            </a:r>
            <a:r>
              <a:rPr kumimoji="0" lang="es-PE" sz="16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 Sr. ANIBAL AGUIRRE MORALES</a:t>
            </a:r>
            <a:endParaRPr kumimoji="0" lang="es-PE" sz="16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1 Título"/>
          <p:cNvSpPr txBox="1">
            <a:spLocks/>
          </p:cNvSpPr>
          <p:nvPr/>
        </p:nvSpPr>
        <p:spPr>
          <a:xfrm>
            <a:off x="467544" y="620688"/>
            <a:ext cx="8229600" cy="778098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PE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Impact" pitchFamily="34" charset="0"/>
                <a:ea typeface="Times New Roman" pitchFamily="18" charset="0"/>
                <a:cs typeface="Arial" pitchFamily="34" charset="0"/>
              </a:rPr>
              <a:t>PRESENTACION</a:t>
            </a:r>
            <a:endParaRPr kumimoji="0" lang="es-PE" sz="4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1" name="10 Rectángulo"/>
          <p:cNvSpPr/>
          <p:nvPr/>
        </p:nvSpPr>
        <p:spPr>
          <a:xfrm>
            <a:off x="755576" y="2348880"/>
            <a:ext cx="7848872" cy="206210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127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ES" sz="1600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La presente exposición tiene la finalidad de brindar información a los usuarios de las Entidades y/o Unidades Ejecutoras del Sector Público, la forma de utilizar de manera adecuada el “</a:t>
            </a:r>
            <a:r>
              <a:rPr lang="es-PE" sz="1600" dirty="0" smtClean="0">
                <a:latin typeface="Arial" pitchFamily="34" charset="0"/>
                <a:cs typeface="Arial" pitchFamily="34" charset="0"/>
              </a:rPr>
              <a:t>Módulo de Contingencias por Demandas Judiciales y Arbitrales en contra del Estado</a:t>
            </a:r>
            <a:r>
              <a:rPr lang="es-ES" sz="1600" i="1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”</a:t>
            </a:r>
            <a:r>
              <a:rPr lang="es-ES" sz="1600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, ingresar al  link de </a:t>
            </a:r>
            <a:r>
              <a:rPr lang="es-ES" sz="1600" i="1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acceso </a:t>
            </a:r>
            <a:r>
              <a:rPr lang="es-ES" sz="1600" b="1" i="1" dirty="0" err="1" smtClean="0">
                <a:latin typeface="Arial" pitchFamily="34" charset="0"/>
                <a:ea typeface="Calibri" pitchFamily="34" charset="0"/>
                <a:cs typeface="Arial" pitchFamily="34" charset="0"/>
                <a:hlinkClick r:id="rId2"/>
              </a:rPr>
              <a:t>https</a:t>
            </a:r>
            <a:r>
              <a:rPr lang="es-ES" sz="1600" b="1" i="1" dirty="0" smtClean="0">
                <a:latin typeface="Arial" pitchFamily="34" charset="0"/>
                <a:ea typeface="Calibri" pitchFamily="34" charset="0"/>
                <a:cs typeface="Arial" pitchFamily="34" charset="0"/>
                <a:hlinkClick r:id="rId2"/>
              </a:rPr>
              <a:t>://</a:t>
            </a:r>
            <a:r>
              <a:rPr lang="es-ES" sz="1600" b="1" i="1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, </a:t>
            </a:r>
            <a:r>
              <a:rPr lang="es-ES" sz="1600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Aplicativo WEB, de uso de </a:t>
            </a:r>
            <a:r>
              <a:rPr lang="es-ES" sz="1600" dirty="0" smtClean="0">
                <a:solidFill>
                  <a:srgbClr val="30303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todas las entidades del Gobierno Nacional, Gobierno Regional.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es-PE" sz="1600" dirty="0" smtClean="0">
              <a:latin typeface="Arial" pitchFamily="34" charset="0"/>
              <a:cs typeface="Arial" pitchFamily="34" charset="0"/>
            </a:endParaRP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PE" sz="1600" dirty="0" smtClean="0">
                <a:latin typeface="Arial" pitchFamily="34" charset="0"/>
                <a:cs typeface="Arial" pitchFamily="34" charset="0"/>
              </a:rPr>
              <a:t>La Información deberá ser registrada por las </a:t>
            </a:r>
            <a:r>
              <a:rPr lang="es-PE" sz="1600" dirty="0" err="1" smtClean="0">
                <a:latin typeface="Arial" pitchFamily="34" charset="0"/>
                <a:cs typeface="Arial" pitchFamily="34" charset="0"/>
              </a:rPr>
              <a:t>Procuradorias</a:t>
            </a:r>
            <a:r>
              <a:rPr lang="es-PE" sz="1600" dirty="0" smtClean="0">
                <a:latin typeface="Arial" pitchFamily="34" charset="0"/>
                <a:cs typeface="Arial" pitchFamily="34" charset="0"/>
              </a:rPr>
              <a:t> Públicas o las oficinas de Asesoría Legal de cada Unidad Ejecutora. </a:t>
            </a:r>
            <a:endParaRPr lang="es-ES" sz="28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11 Rectángulo"/>
          <p:cNvSpPr/>
          <p:nvPr/>
        </p:nvSpPr>
        <p:spPr>
          <a:xfrm>
            <a:off x="179512" y="188640"/>
            <a:ext cx="8784976" cy="6453336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sp>
        <p:nvSpPr>
          <p:cNvPr id="13" name="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F1E440D7-FCFA-4B3A-A49B-0F7D0547A226}" type="slidenum">
              <a:rPr lang="es-PE" smtClean="0"/>
              <a:pPr/>
              <a:t>2</a:t>
            </a:fld>
            <a:endParaRPr lang="es-PE"/>
          </a:p>
        </p:txBody>
      </p:sp>
      <p:pic>
        <p:nvPicPr>
          <p:cNvPr id="14" name="Imagen 2" descr="Descripción: Descripción: Descripción: cid:image002.jpg@01CDBB74.81CF767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6200798"/>
            <a:ext cx="1000132" cy="3714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ln w="12700"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es-PE" sz="2400" dirty="0" smtClean="0"/>
              <a:t>Proceso de las Sentencias Judiciales</a:t>
            </a:r>
            <a:endParaRPr lang="es-PE" sz="2400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C736F4AE-5811-4E8F-B3B6-31C4422E4CA3}" type="slidenum">
              <a:rPr lang="es-PE" smtClean="0"/>
              <a:pPr/>
              <a:t>3</a:t>
            </a:fld>
            <a:endParaRPr lang="es-PE"/>
          </a:p>
        </p:txBody>
      </p:sp>
      <p:sp>
        <p:nvSpPr>
          <p:cNvPr id="21506" name="AutoShape 2" descr="data:image/jpeg;base64,/9j/4AAQSkZJRgABAQAAAQABAAD/2wCEAAkGBxQTEhUUExQVFRUXGBcZGBgYGBQXHxoZHBkcFxcVGhYYHCggGRwlHBcXITEiJSkrLi4uGB8zODMsNygtLisBCgoKDg0OGhAQGiwkHyYsLC0sLCwsLCwsLCwsLCwsLCwsLCwsLCwsLCwsLCwsLCwsLCwsLCwsLCwsNTcsLCwsLP/AABEIAMQBAgMBIgACEQEDEQH/xAAcAAABBQEBAQAAAAAAAAAAAAAABAUGBwgDAQL/xABJEAACAQIDBAcEBgcHAwMFAAABAgMAEQQSIQUGMUEHEyJRYXGBCDKRoSNScpKxwRQzQmKCorIVJEOzwtHwU4PxY6PhJTRkdJP/xAAaAQEAAwEBAQAAAAAAAAAAAAAAAQIDBAUG/8QALBEBAAICAgECBQEJAAAAAAAAAAECAxEhMRIEQQUTIjJxUSMzQmGBkaHh8P/aAAwDAQACEQMRAD8AvGiiigKKKKAooquukHpOGBm/RoIhNOAGcsbLGDqAbak21tpoRrQWLRVNbE6amLqMTCuQmzPGHBXXRspJzAa318r8KuRWuARwNRE7TMTHb2iivGNtTpUoe0Ugg2zh3bIs8TNe2UOt791r3pfQFFFFAUUUUBRSY7Qiz9X1sef6mdc33b3pTQFFFFAUUUUBRRRQFIcZtnDxHLJNGh7mdQfhfSmHpJ27LhMIHg/WPIqA6dnQsTr9m3rVZ7F3HMzdZNiHzNqwUDje/E3/AAqlrxVpjxzfpesUqsAykMDwIIIPqK+6rXdTAS7PxiwmQyYecGxbQhuVxwuDYXFtGqyqtWdxtW1fGdCiiipVFFFFAUUUUBRRRQFFFFAVTOIwMQ2ltCTErHlMqWZ7WtkFhrpoAPhVzVBN6IlixDEosmcZspAPeLePA/Gss32uj02vMh2ps/ANEAy4cFwchAS7EjipGp8xU63fUjC4cN7whiv55BeoXh5AqoTGjaEr7pyjjcfV428yBU/w6WRR3AD4Cq4e5X9TGtOlV50jbbYOIAbLpcDi7m2UAftAX4HS/EEC1WETbWqn2pC8uM624K9YVsy3IZTmuD+yLXXxv8LZbeMMcNfKxRs7dNIwHRw0oFyHswJOuoOo153v41Nd1drieM66obEcxyKnvsQdeYsedRDEdSglbNIpYFWYuTlJW3ZDMcg4cNPClfRjgMjzushdTl4gA3sDwAA+VZYrT5OjPjiK7WBRRRXU4hVedMG3Z4YocPhmKSYhmBYGzBVsMqnkSWGo5A1YdQ7e7ZQfFQzMbBI2RT9UsRdvO1tfOq2nUbXx18raVps7ovncK7zIhtc2BYk95NxU76MNqYnrcTgsS5k6gI0TtqxRiwyk87ZRqdda+Yh1aMn6SxZuDt4/VHd5U7bmbPZJJHcq7lFUutwDYlgNSSdD38qypeZty6MuOIrtLaKKK3cht3h21Hg4HnmvkTkLXJ5AXIF/WqW2p0vY6VnbDRiOIcAEzsB3sxuL+gH41JPaA2llw0UFx2yXI+xbL6XPy+DbuOFijjiMZswW7WNiW7zaxv56Vne+m+LF5HPo76UGxEiQ4u15NI5QAvb4dW4GgJ5ECrWrM+3MIkONkRMyROzWJUjK41uL8RcHgedaI3fx4nw8UgNyVFze/atZtfOlL7nSMuPxjaOdLGB63A6Xuk0LadxcIb+FnJ9Kie7zMssStIckwkFu19XQjU2I14AVau08Ck8TRPfKwsbcRY3BHiCAfSqmeE4TG9TIb5D2SCdUY5hcDn2hVM0e7X01o5iUyg2YCkFnN4Z1a5C3NjZlIUDkQfQGpjTJs6RR2j2RxJbvtxN+FPdXxdMc0/UKKKK0ZCiiigKKKKAooooCuc8yopZ2CqBcsxAAHeSeFdKoDp125K2OGGzERRRo2QcC7XJcjmQLAd2vfQT3bvS/gILiPPiGH/TFlv8Aba1x4i9R7cXeYbVeWDEtkxQLSQOvAx3uYrc8l/Mg+BqlM16VbLx8mHmSWJsskbBkPiORHcRcEcwTUzWJjUpiZidw0hs/ZsyTok+TJe91U2NvduTp72UW7yKmlVjLtKPaEmGmR3jXEwNESG1jlDGwGujJKiEECxsDzpPuN0pkyDCbRASYMYxKNFMgJQq4HunMLZhofCq1x+McJtlm88rRxLEKbcbaVU+050aeRHlVCsgZSAoa5FsozWuL24HW1WjtafJC7cLKde7xrOe198lOIEsaANGxKSG17kFSxB778L6Vlkx2vOoaYrxXlMNob0MqvC2HkdxYKysVWTMewGUm/HiNamfRhFIsUvW2Zi4YsNASVGgFza3Pzqm9u76NLGCg+luDmbLYWINhxBvqNe+rd6LtvpPALOv7KkWysJLahr8TYDUXB01quOlqzG4aZckWrqE8ooph34242CwU2IQKXQKFDXtdnCAm3G2a/pXQ5T9TLvJOpgcLZyrKGsfcOhF/HUafvCs+bZ6QMfiLh8Q6qf2Y/ox5dmxPqTU22Tv/AIPAbJhhscTiHRnkiRuDSFnbrZdQp1tbVuGg41NqcaWrOp2fG6mxsxQk3KBba8+0NQPWp9sjAiGMKDfmT4nu8Kh+Gnw8+DXEBwkMiEl5LJlGocPyDKQQQCdRXPavSNEmHGLwhXE4eOUQzLqjLfRJFJF7E2AuLHMNRY1hirO+W+fJ5RGpWDXjsALnhTHurvZhsehbDvcrbOjCzJfhccxodRcacaqzffpdkM0uHwyqiIzRl5O1mKtlZsq6hbg2trbXwrbUuaDD0y7XXEY26+6qBB4i5JPxNSLdXaBmTDiM3KEZ10BBFraHQjjUD21jsGxzfpE+IlJFz1QjXQakZjcc7aHlwqXdHeHwj9biInbKg7cb2DJzzMATpobEacedxXNkrMRuXfhvWOHbpbxShI4yydeZAwUEEqlmBLG3Mso9Da9qsLomQjZ6XNyWJ8NQDp/zvqh96MC0U5eU5ZJMkhRj2u3mYADnlIynusKsDa28mIwOwMM8LqsksxQstiUVhJIF14NZQO8Cpx11ZnmtuqzN6N78JgFviJQGPuxr2nbyUcB4mw8aqmPbsuNxi42JOzIcixMQSoS6XJ5A2zG3Ak8bi9RT4qSZ7sxd3PFjcknQXYn5mpzsLGMm0oVi0EZEYTQDKV+kU+P5qp5V3UxVvxZxzktTmqwukLbZw2z2QkGXEfRD7J1ksO7LceZFQzYfTBjIAsbdXOigDthg9u7rAdfUGm7pc2oZcTHHyjQn1Zjp5gKPiag4FypHMVOStaz4x1CmObTHlbuWidh9MmDlIWZJICbamzrfzXW38NWHhMUkqLJG6ujC4ZSCCPAisdYNtRfz/wBq0H0I4i+GmS+iurAd2ZdTbuJX5GspjhosiiiiqgooooCiiigKzL0zIw2xic3BlhK/Z6lV/qDVpqsx9M7k7YxVzwEIHgOpQ2+JJ9amBB3ax9Pzr7JuKTTPqK7RG9XEh3W2u8bdVnIDHMluUotZuBsbKPuivrf2XNipJlsDMsc+lxZmUdYNf/UElM+BIEkZPJl/qpz3tUZIW0uOsjJ8AcyX++/wqZ+1Tq35ak2lhxLhmjY+/Ha/DUjQ6+NqyLiIyjsjizKSDysQbEfGtg7Ia8EJ740P8orNvTFsQ4facptZZ/pkPI5vfF+8OG07iO+q07XQsnLqv/wfTlT5uxvBJhZVmgbK40sdVI+qw7qZIrHwPhXziVIFx8vxq8wNZbk71RbRw4lj7Lr2ZYzxR7ajxB4g8x61A+nvbdkgwin3iZZBfkOzGCO4ksfNBUP6Bds9XjJBI2WNomU8TdwytHe3O3W6+dR7fPbrYzFy4gggM3ZU8VRdEB8bC58SapERsno27Fi6ycD9le0fTgPU1LcdgY5vfGvJhow8L8x4GmLdqLIhbm5v6fs/mfWn1Ja4815m+49n2nwz4fSPSRGSsT5czv8AwW4facmG2TjcJfrFcqYiL3VXYLOpX9ns9q/DtNrVfYLHSRdYI2ssiFJF0IdTyYHQ2OoPEHUWqcrL3Go/vRDEqhwArk/s2AbvJXkfEWrXFn3OrPL+IfBvlVnLiniPaUw9n7E2x0yfWw5Pqrpy/iNVzvMoGMxQHAYicD/+rU/dD+0uq2thzewkZo28Q6kKPv5KU717IT+2MYsinIJWcnMUH0lnA0VixJc2VRc1vaYjl4FY3OkFU/KnjdnaKwYhXkzdWVZJMlgxRhY29bf+bVNcd0bxTKGwkhjkI1jlvY+tyyHzv6VDdr7t4nCn+8QOi3tmFip8nFxy51WuSl17Y70kn2/tyXFzvPL7zHReSLwWNf3QNPieJNJMZimyZSbrfNlubX5OF4A6n4mueS3fblepBgN2Y5IOulxUcNwxVDYkgXsbZr6sOABPgeS1Yjkr5WjUGjdlAcTFe1luxvwsqlrfK1O25018bExvcsxGp0Yg5de7NZSOdu6o3g5CjG3NWHxFPW7i3nQjkwPlrb511Yfb8sL9S93qxHW4uduIMhA/h7P5U1r2co5G49eVdto365783c/Fr/nXDGDsg9xrK/3TKaxw+sK1jrysPgP9zVvdBu0cuJaIn9ZG1vtKQwHwz1T2GGvrVg9GkmTaOF+2R95Sv51X2S0jRRRWaRRRRQFFFFAVlfpUe+18ae51HwjQflWqKyn0rYfLtfGAm30ita3Jo0YH51MCHTPc6V9QSWNDNre1dhEpqQpiNip7iD86lm1tnmXDzrqWjTrl465DaTn9RnP8NQ4LbQa61Y+7UgGIgLAFWKo+nFHHVuD2e5m51pWNxMMrzqYlf+yEywQjujQfBRUc6Tt1Fx+DcAfTRBnhb94C5Q/usBY+h5V06NFK4FYmmMzQySxEkWK5HIWM99ly2PcRSrf3bq4LAzzE9rIUjH1pGGVB8dT4A1k1ZOiiLLnFjYm9tTYAG7Aaga2udL3HKukM9vP4194TFywoyqRlbUqVDDMBZWsdCwBNu696Qz4osxJAHgL28+0Sb+tabn3TxpO5N+S2FyGMJMmqywhYxcG+UoBoCNDy1vbSotK+e7MAxPazcyDxufPTwp13V3PxO0IJnwuR2jKq6FgrdoEhlvoR2TxI9bVO5+hvEfoaNE69cVVnhcBSpygtGsqsQbNfU8bDUVWIrHRa027V9hNogWDaaaW/2pyw+LB4Go/tbZ0+FkMc8TRONcrC2nI34EG3EaU+dGuy1xm0YInF4wTJIO9EF7HwLZFPgxrO2Gs8w9r03x3PiiK3iLRH9/8Av6JNu5gkmY52tlF8osCRrc5iRYA28dRXXfrYMK4KZ0upGS2azn3wAAWUMt76ldDpUq3sjw7KZApRwXIeHLG68bWNwCbfsvoe8HjT+8G+cmLjSAJlXMCTe7SNYhbgWCjW+XXW2ptWWOn1HxD4jbNGuYif4fb/AGZtgydXiYHJy5JY2zX92zg5vS1/SrQ6cMBNh8euMjB6uaNVzge66jKwz27LFMuVuNs1uFNW5HRTisTN/e4pMPABdywys37iA8z3nh48KurpDwcZ2Ti0YDKmHcrcXsyLeMi/MMF1rotp4kTMM5Qb34qMjqZOpVTcIgUgnmWLAlyeZJpVvD0hYrFQiCURhSVzFQQTY3F9dKiDsb19rJ3io+XX9F/m3/V3eVTzFfN//NfeHxBRg6Zc1iO0qta4seywIvbwqbdIOx4o9mbMxUcMcUk8f0zIbZ2yKVOUGwJ7RNhoTatJtpRA2NTTo52b1zTcMwCFR3kMWa2ncPnUPxcSqRlJ8b94qx+iSdIyxcasxUE3sAQoA9Df71dOCPrY5p+hCt4cMUmkBBBDXsQR+NNuKPYq0ulLduQuJ4o8wynPlJJNuYHDTuGvnVVYj3P+cKzz11b8pw28quWDkseF6nnR7i1jx2Gd9VEi38M3ZDeQJBPlUDwy61L9zdm9fjMPGl7tIvC+gBzMePAKCawjpo1VRRRVEiiiigKKKKAqifaN2QFlw2KRbFw8TsO9bNHfxsX+Aq9qh/Stu8cbs6VEF5Y/pou/OgN1H2lLL60GVZMxGv8AzxNfWEflzoMpIoOW+YGx7qsh2b86kOE3iiBL5SoQqVS4JNiODZe+9RkPf40mqdzHSJrE9rr3F3+gbbEjxq0MGMyB0ciyz2sH001bS/79c+nbbpkxaYZT2IFDMO+Rxe58kygfbaqahYg3HKn3a20WlkaSViztqzEHU2AvwqKrEsjUiljvr312eZfH4GuUk4NX4FzezYLNjh+7h/xmq8apf2fNmzRtiJWjYQyogVzaxZGbQa3Pvty5Vc0kgUFibAAknuA1JrOexmPpsxJfa0xB9wRoPIIGI+LH41Ht1N4pMHN1sJEblcpJUMCCQSCDw1A4V5vXtL9Kxc+I1AlkZlB4hSeyD/DamfLVpruF6Xms9b/KS7wb3Syo0QCC+kjrc5/Adw7xcjyqMRoPOvthYUKKVpEcGS/nbbWfRztM4jZuFkY3bq8rHXVkJjJN+Zy39aTdK2OSHZWLL654zEo/ek7C/Am/kDUd9n/Hl8DLEf8ACmNvsuob+rPSD2jMfbD4WAE3eV5D5Rpl19ZR8KrrlRQldErmoroK1RLpXXa+1mlhw0JvbDrIoub+/IZNByAuB6UnpLONarbo2UtJexGlreOvPj3m9STdve04RQnVCRdbjMV4m+hAOosOPwqHo1q75+/yqaZLV6lFqxbiU8j6SZ/dsiLmJ913twFtXXuv61CcZbMVBBGbQjQWOosO4V4nhX3Hh2ZhYEknhx+VLXtbuStK16feGiF8p58PA1dPQJsPWbFtYhbwxnxNnkNvAZR6mqejF+63G/h31dXQBtC6YmE8ikg9bo39KVWekrdoooqiRRRRQFFFFAV4a9rwigxPNiT1jsptmLa+BJ+Ghrih1q2uk7ouw2zsH+kRTSsesVAr5DfNe+qqOAFVIRUjrewrkKK+b02J90XbFXHDFYQjtyDDuDexCJiE662vHI5PpSLpGwSQbQxMaABRIcoHIGxyjwF7VMPZuw4OLxMltVhVQftPf/RUF39xnW4/EycjPLbyDkD5CgjzGlOFjuL+NJDS/BcKDSvQsT/ZURPN5vlIw/KnjpC2kMPs7FSH/pMg4+8/0a6jgLsNa+uj/Z36Ps7CxnQiJWb7T/SN82NQv2hMYVwcEYJ7c1yORCITY/xFT6UFATk+dJuuPdXV5K77E2U+LxMWHj96V1QaXtc6sfAC5PgDVpkIWlrornupRtjBCHETRKSVjlkQE8SFcqCfHSk6ikbF8ezphj1WLlJNi8aW5XVSxPn9IK5e0ig6vBtbtZphfnayG1+69qmfRBsj9H2ZDcdqW8zfx+5/IEqL+0bhScJhpAPcmZT4Z0J/0VWexQIHjRY95r0V1tUwhwANfMqG1+QIHqb2/A0oy0/Ps22yGntq2OSMHwXDyMdfNvlSRFRXVuNcq+w1Ql3iGulOmHUixGhBBBGhBGoI7iKbcPT5szCNK6Rx6u7KqjhdmNgL+Zq4aMTimkkZmYksxdvtHU+lzVkdCG0Or2iqE6SpInrbrB/R86km7/QjC0MUmImxCSsiNJGOqGViAWS5U8Dp6VON3ujrAYN1kiiZpF1V5HZyD3gXyg+QquxLKKKKqCiiigKKKKAooooKt9ol7bNiHfiU/okP5VnOtE+0YP8A6dD/APsp/lyVnUVI8Y18ivXryoF8ezpAI8LjcQdO2qknujQuf8yqUxs2c5jxYlj6m/5mr13DhMO687qpLSpiWAAJJJvEug14KKoSYVI5mnrYOG62WKP67on3mC/nTLU46JsJ1u08ItrhXLn+AFx8wKDUyKAABwGgqhPaLx98Vh4dPo4Wf1ke2vkIh8TV+Vlfpf2wmJ2pO0ZuiZYge8x9l7eGfNrSBCjV3+z1ur7+0JB3xQX/APck/wBA8mqnNjbNfEzxQR+/K6oPC594+AFz6VsPY+zo8Lh44IxaOJAo8gOJ8TxPnSRkfe43x+MP/wCTP/mtXLd/Z5xGJhhH+JIifeYKT6Xv6Ulx+I6yWST67s33mLfnUz6F8F1u1sPfgmeT7qED+ZhVhp+GIKoVRYKAAO4AWAqJdLezev2TihzROtHgYyHP8oYetTCku1IBJDKh4NG6nyKkH8aoMXilC0lX/alS1aAVae9Ox+q3WwmmpmSdv+6JCP5XUVVrcDWg+lTCW3dAA/VphfgGRfwNRIzbRXpoAqAswa3+NT3osw3WbTwo5KzN91Gb8QKguC4Gpx0ZTZNo4U3t9Jl+8rLb4mr+w0xRRRVAUUUUBRRRQFFFFAUUUUFYe0Nb+zEvx/SI7fdf8qzeK0N7R01sDAv1sQCf4Y30+fyrPFB49eCvX/IV80Gs9zm/R9i4U8CMNGR9p1B/Fqp/eXZ6K57IYHkQDb1q39uDqsDhoRpZI19EQD8bVXe2EygsQDYE27zyHxrly3+rT0PTY4mkzKHYbdtJ54oI4wHcgEjNpc/DRbGr93d6P8DgpRNh4mWQKVuZJG0Oh0ZiKh/RJs6+IeZ9WVSR9pja/wAM1WzW2Prbm9RERbUI7v8A7xnAYGXEqFZ1yqitexdmCi9tbC5J8AayPiJizFja5JJ9dauH2iN4C00ODVuzGvWyAc3a4S/ktz/HVNWrVgtf2edh9bjZcSwuMOll0/xJLi4Pggb71XrvNiuqweJk+pBK33UJ/Koh0G7H6jZcbkWadmlPkeyn8qg+tPvSRME2XjSTb+7yr6spUfMioGRrWq3fZzwWbF4iU/4cIUecjX/COqkddfH/AJpV7+zfhbQ4uTvkjT7qlv8AXVpFyV4wvpXtfLsACToBqaqMW7Rw3VSyR/Udk+6xX8q9i4VN8dueMRPLIJW+kkd7ZR+05bv8aT43c4Rssau7MRck5eZsBw8PnVPm1bfIv+iJNwPka1Rv1get2RiYwL/3YkDxRc4+aioJuj0QYWbDJLPJOWfNdVKKAAxX6pOoA51b74cFDGfdK5fS1vwq+9spjU6YlFfcSi+vCuu0sIYZpIjxjd0PmrFfyrlGLm1TCCzBd1SbdskYnDZfe6+HL59Ytqi8GjGpr0eoH2jhA3DrVPqt2HzAq407RRRWYKKKKAooooCiiigKKKKCqfaLgJ2fCwHu4hb+AMbj8bVnU1rHpcwgk2RiwRfKgceGRg1/gDWTaDw0t2FhusxMEfHPLGv3nA/OkZFSfovwXW7Vwa2vaZXPkn0hP8tBo3flf1fdZvyqA7aW8Tfw/wBa1ZW+kF4Q31W+R/4Krja/6u3eyj55v9NcWaPren6Wf2aW9F0NlmP2B/UfzqcTShFZmICqCSTyAFyfhUY6OYbYZm+s5+AAH+9NvTVt0YbZkqg/SYj6FB4N+sPogb4iunFH0w4vUTvJLOW9W2Di8XPiD/iyMwHcvBF9FCj0pvwWGaWRI01aRlRfNiFHzNcWqwOg7Yv6RtSNyLpArSnuzDsxjzzNf+GtWLS2zMEsMMcKaLGiovkqhR+FQrpv2gItkygntSPEijvOcOfkhPpU+qj/AGk8ef7nADp9JIw+6in5vUCka0l7P2Fy7ML85JpD8Aqf6azaK1V0OQZdkYb97rG+9IxHyqZE0pn3vnKYOcjjky/eIX86eKZt8Evgpx+5f4EH8qrPS1e4VZsAasfClMkAMxY9w+SiuWwh2T46U67vwdfOo5M38o1PyFcccy9OZ1ysbY2H6uCNO5RfzOp+ZpbRRXbDy5nc7ZP6W9n9TtbFrawZxIP+4oc/zFqiKNY1cPtE7BK4iHFr7sq9W3g6XK/FSfuVUEB1FTCCqP3/AI1JN0MQY8ZhW7p4f8xQfkTUbOjj0p62Af7zAP8A1of8xauNcUUUVmCiiigKKKKAooooCiiigR7ZwQnw80LcJI3Q/wASlfzrFbqQbHQjQjx51tfaONWGKSV9EjRnbyUFj8hWMdqYrrZpZcuTrHd8vHLmYtl9L2oEzcB61dvs5bu6z45xw+hi+TSMP5Bf7VUtDLlZCVDZSCVa9m1vY2INja2hFaf6G95YcXgsscUUDwsVkiiBVRmuyyKCSbNrxJNwaCXbdizYeQfuk/DX8qqDbzWUfbX8Gqzd8dtRwxiEuBLPmEa8yFsXPkB+IqtdtICjHjYhvQHX5Xrlz/dD0PR/bKy9w/8A7KPzf+s1UHtHbSzYrDQA/q4mcjxkawv42T51bW4EwOFsP2WYehs351mTpA2z+l7QxM97q0hVNb9hOwlvMKD610Y/thx5v3lvyYL1on2d9kdXgZcQRZp5SAe9I+yP5zJWdo0JIABJOgA1uToABWy919lDC4PD4cf4UaKfFgO0fVrn1q7M6Vm72hMTm2mq30TDxi3cSzsfkRWkayV0q43rtrYxuQkyD/tgR/6agRUGtg7h4PqdnYOM8RBFfzKhj8yayPsrCddNFEOMkiJ95gv51tSKMKAo4AADyGgqR9Uk2vDnglT60bj4qRSuke2cUIoJZDwVGPyNh8aiUx2p3ByZYGI46j1On51N+jrB6NIRwAUeZ1PyA+NQDCt9C32h+Iqzuj+QHDtbjm/0i34GuTFzZ3551SUoooorreeq32hkB2fCTyxKfOOQfnWd2j5j1H51o72gRfZijn+kR2+69/lWblfX5VMBRlYgMQbEmx5G1r6+Fx8RTzsiUJisO54CaFj5CRSfkK7bX2hD/Z2BgUWmR8U8hvydlCed1UeWTxpnSYMMvA8qsNnUU27tY/r8Jh5v+pFG58yoJ+d6cqoCiiigKKKKAooooCiiig54mBXRkYAqwKsDzBFiPhWL9s4BoMRLCwN43dNQb9liAfUCtpmskb4dacQ5mSSOZnYtcWzXa4OvH0JFAk2RunPiArCyIwYh3vbS/JQW1Itw591PO68W1sBKWwscoJ0YABlYC9rg8tfCrK3DwXWYWIsrooFgGBv+9xA0zXse61WDsbZCWuRpy8anSFI7e/tXGvDNiIGSeIlYQqlRJ2WlcWBNmCox8R8Ke9i7RTEwhgNfddTxDW1Uj/nGrexuyg0uGdSF6qVnItfNeGSK176frL+lU/vjujisNjpMTglMscxYuiFQykknVCMpA0ItrqQbcTnkp5xw3wZvlzz0f90MVJ9Lh+syGRHjElr5WynJJl5mx4X51n/aeD6qV4wcwVmVWA0cAkBhYnjbhc8asZ0xTD6fA4xZB7skKkWtwzLYiQcdDa19LV32X0e4iYiSRYFS50aKSJz9pVN7evfU46TEaRmvF7bhHOinYDzbWw8ciMOqbrnVgVIEfaW4Ovv5BbxrVdRjdyNkcZ3Z2YWJZnbW19MxNhcVJ6vLIVkXpKwLRbTxgYEAzyMCVKghjmFvjWuqqjfrcFMbi3nM0i5soKixHZFtL+V6QKk6JcF1u1sGpFwHL/cVnB9CorWVQfcPYS4MiNMxXW2Y3sbEllHBSdb2te9TikgqGdKxb9EjCkgGePN4qAzAH+JVPpUzqJdJ+zZZ8CywkB1ZXAsSWy3IUEe6b2N/C3O9VmNwms6mJQPZWxmxSNChyuQWQ8s6jMoPgSLHwNe7jb9RYZ2jnujC4dTbRlJ0U3sTe4tTZ0bYjFriwknWhlu3aQgW1DBr8iDpbnap1jejzDYp2kliXOxJZgWUkniTlI1rOmLXboyZomf5JzgMYs0aSpfK6hhcEGx7wdQaS7xbZjweHkxEt8sa3sLXY8FQX0uSQPWkW6O6sWARkhzZWN7F3a3gAxsOPIU6bVwKzxPE4BVhYg6g+BHdWrmUNv70jw7RgWIwOtmzC7gANYrrlBLCzHuqsv0PmoZuH7JOvjatF4jo4wo1MCfEn5XtXSPddIxlRQoHJeyPlVtI2zjj9myrlZ0dVa+UspUG1rgX7rj40tXAGwuh1FxofUirS6VIXXCQxhWYNKzXOoUIgUAnlfrG+6aie5mDL4iELGzESITYg2sw1AA08zRK/twdnvBs7CRSe+sSZh3EjNl9L29Kf6KKqCiiigKKKKAooooCiiigKYcXGM7aczRRU1RLiVp12QeyR3GiiplEFGJkItbxps6scaKKiFnkq6Ukdda9oq0D7wmki/aH41IqKKrYeGo3RRU1CjZ/6xfX8DT7RRUWBXDGLda9oqA3iMU44YdkUUUHWiiigSY8cPWkRSiirQiXwy10SMCvaKn2QdVOle0UVRYUUUUBRRRQf//Z"/>
          <p:cNvSpPr>
            <a:spLocks noChangeAspect="1" noChangeArrowheads="1"/>
          </p:cNvSpPr>
          <p:nvPr/>
        </p:nvSpPr>
        <p:spPr bwMode="auto">
          <a:xfrm>
            <a:off x="155575" y="-1828800"/>
            <a:ext cx="5010150" cy="38100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PE"/>
          </a:p>
        </p:txBody>
      </p:sp>
      <p:sp>
        <p:nvSpPr>
          <p:cNvPr id="21508" name="AutoShape 4" descr="data:image/jpeg;base64,/9j/4AAQSkZJRgABAQAAAQABAAD/2wCEAAkGBxQTEhUUExQVFRUXGBcZGBgYGBQXHxoZHBkcFxcVGhYYHCggGRwlHBcXITEiJSkrLi4uGB8zODMsNygtLisBCgoKDg0OGhAQGiwkHyYsLC0sLCwsLCwsLCwsLCwsLCwsLCwsLCwsLCwsLCwsLCwsLCwsLCwsLCwsNTcsLCwsLP/AABEIAMQBAgMBIgACEQEDEQH/xAAcAAABBQEBAQAAAAAAAAAAAAAABAUGBwgDAQL/xABJEAACAQIDBAcEBgcHAwMFAAABAgMAEQQSIQUGMUEHEyJRYXGBCDKRoSNScpKxwRQzQmKCorIVJEOzwtHwU4PxY6PhJTRkdJP/xAAaAQEAAwEBAQAAAAAAAAAAAAAAAQIDBAUG/8QALBEBAAICAgECBQEJAAAAAAAAAAECAxEhMRIEQQUTIjJxUSMzQmGBkaHh8P/aAAwDAQACEQMRAD8AvGiiigKKKKAooquukHpOGBm/RoIhNOAGcsbLGDqAbak21tpoRrQWLRVNbE6amLqMTCuQmzPGHBXXRspJzAa318r8KuRWuARwNRE7TMTHb2iivGNtTpUoe0Ugg2zh3bIs8TNe2UOt791r3pfQFFFFAUUUUBRSY7Qiz9X1sef6mdc33b3pTQFFFFAUUUUBRRRQFIcZtnDxHLJNGh7mdQfhfSmHpJ27LhMIHg/WPIqA6dnQsTr9m3rVZ7F3HMzdZNiHzNqwUDje/E3/AAqlrxVpjxzfpesUqsAykMDwIIIPqK+6rXdTAS7PxiwmQyYecGxbQhuVxwuDYXFtGqyqtWdxtW1fGdCiiipVFFFFAUUUUBRRRQFFFFAVTOIwMQ2ltCTErHlMqWZ7WtkFhrpoAPhVzVBN6IlixDEosmcZspAPeLePA/Gss32uj02vMh2ps/ANEAy4cFwchAS7EjipGp8xU63fUjC4cN7whiv55BeoXh5AqoTGjaEr7pyjjcfV428yBU/w6WRR3AD4Cq4e5X9TGtOlV50jbbYOIAbLpcDi7m2UAftAX4HS/EEC1WETbWqn2pC8uM624K9YVsy3IZTmuD+yLXXxv8LZbeMMcNfKxRs7dNIwHRw0oFyHswJOuoOo153v41Nd1drieM66obEcxyKnvsQdeYsedRDEdSglbNIpYFWYuTlJW3ZDMcg4cNPClfRjgMjzushdTl4gA3sDwAA+VZYrT5OjPjiK7WBRRRXU4hVedMG3Z4YocPhmKSYhmBYGzBVsMqnkSWGo5A1YdQ7e7ZQfFQzMbBI2RT9UsRdvO1tfOq2nUbXx18raVps7ovncK7zIhtc2BYk95NxU76MNqYnrcTgsS5k6gI0TtqxRiwyk87ZRqdda+Yh1aMn6SxZuDt4/VHd5U7bmbPZJJHcq7lFUutwDYlgNSSdD38qypeZty6MuOIrtLaKKK3cht3h21Hg4HnmvkTkLXJ5AXIF/WqW2p0vY6VnbDRiOIcAEzsB3sxuL+gH41JPaA2llw0UFx2yXI+xbL6XPy+DbuOFijjiMZswW7WNiW7zaxv56Vne+m+LF5HPo76UGxEiQ4u15NI5QAvb4dW4GgJ5ECrWrM+3MIkONkRMyROzWJUjK41uL8RcHgedaI3fx4nw8UgNyVFze/atZtfOlL7nSMuPxjaOdLGB63A6Xuk0LadxcIb+FnJ9Kie7zMssStIckwkFu19XQjU2I14AVau08Ck8TRPfKwsbcRY3BHiCAfSqmeE4TG9TIb5D2SCdUY5hcDn2hVM0e7X01o5iUyg2YCkFnN4Z1a5C3NjZlIUDkQfQGpjTJs6RR2j2RxJbvtxN+FPdXxdMc0/UKKKK0ZCiiigKKKKAooooCuc8yopZ2CqBcsxAAHeSeFdKoDp125K2OGGzERRRo2QcC7XJcjmQLAd2vfQT3bvS/gILiPPiGH/TFlv8Aba1x4i9R7cXeYbVeWDEtkxQLSQOvAx3uYrc8l/Mg+BqlM16VbLx8mHmSWJsskbBkPiORHcRcEcwTUzWJjUpiZidw0hs/ZsyTok+TJe91U2NvduTp72UW7yKmlVjLtKPaEmGmR3jXEwNESG1jlDGwGujJKiEECxsDzpPuN0pkyDCbRASYMYxKNFMgJQq4HunMLZhofCq1x+McJtlm88rRxLEKbcbaVU+050aeRHlVCsgZSAoa5FsozWuL24HW1WjtafJC7cLKde7xrOe198lOIEsaANGxKSG17kFSxB778L6Vlkx2vOoaYrxXlMNob0MqvC2HkdxYKysVWTMewGUm/HiNamfRhFIsUvW2Zi4YsNASVGgFza3Pzqm9u76NLGCg+luDmbLYWINhxBvqNe+rd6LtvpPALOv7KkWysJLahr8TYDUXB01quOlqzG4aZckWrqE8ooph34242CwU2IQKXQKFDXtdnCAm3G2a/pXQ5T9TLvJOpgcLZyrKGsfcOhF/HUafvCs+bZ6QMfiLh8Q6qf2Y/ox5dmxPqTU22Tv/AIPAbJhhscTiHRnkiRuDSFnbrZdQp1tbVuGg41NqcaWrOp2fG6mxsxQk3KBba8+0NQPWp9sjAiGMKDfmT4nu8Kh+Gnw8+DXEBwkMiEl5LJlGocPyDKQQQCdRXPavSNEmHGLwhXE4eOUQzLqjLfRJFJF7E2AuLHMNRY1hirO+W+fJ5RGpWDXjsALnhTHurvZhsehbDvcrbOjCzJfhccxodRcacaqzffpdkM0uHwyqiIzRl5O1mKtlZsq6hbg2trbXwrbUuaDD0y7XXEY26+6qBB4i5JPxNSLdXaBmTDiM3KEZ10BBFraHQjjUD21jsGxzfpE+IlJFz1QjXQakZjcc7aHlwqXdHeHwj9biInbKg7cb2DJzzMATpobEacedxXNkrMRuXfhvWOHbpbxShI4yydeZAwUEEqlmBLG3Mso9Da9qsLomQjZ6XNyWJ8NQDp/zvqh96MC0U5eU5ZJMkhRj2u3mYADnlIynusKsDa28mIwOwMM8LqsksxQstiUVhJIF14NZQO8Cpx11ZnmtuqzN6N78JgFviJQGPuxr2nbyUcB4mw8aqmPbsuNxi42JOzIcixMQSoS6XJ5A2zG3Ak8bi9RT4qSZ7sxd3PFjcknQXYn5mpzsLGMm0oVi0EZEYTQDKV+kU+P5qp5V3UxVvxZxzktTmqwukLbZw2z2QkGXEfRD7J1ksO7LceZFQzYfTBjIAsbdXOigDthg9u7rAdfUGm7pc2oZcTHHyjQn1Zjp5gKPiag4FypHMVOStaz4x1CmObTHlbuWidh9MmDlIWZJICbamzrfzXW38NWHhMUkqLJG6ujC4ZSCCPAisdYNtRfz/wBq0H0I4i+GmS+iurAd2ZdTbuJX5GspjhosiiiiqgooooCiiigKzL0zIw2xic3BlhK/Z6lV/qDVpqsx9M7k7YxVzwEIHgOpQ2+JJ9amBB3ax9Pzr7JuKTTPqK7RG9XEh3W2u8bdVnIDHMluUotZuBsbKPuivrf2XNipJlsDMsc+lxZmUdYNf/UElM+BIEkZPJl/qpz3tUZIW0uOsjJ8AcyX++/wqZ+1Tq35ak2lhxLhmjY+/Ha/DUjQ6+NqyLiIyjsjizKSDysQbEfGtg7Ia8EJ740P8orNvTFsQ4facptZZ/pkPI5vfF+8OG07iO+q07XQsnLqv/wfTlT5uxvBJhZVmgbK40sdVI+qw7qZIrHwPhXziVIFx8vxq8wNZbk71RbRw4lj7Lr2ZYzxR7ajxB4g8x61A+nvbdkgwin3iZZBfkOzGCO4ksfNBUP6Bds9XjJBI2WNomU8TdwytHe3O3W6+dR7fPbrYzFy4gggM3ZU8VRdEB8bC58SapERsno27Fi6ycD9le0fTgPU1LcdgY5vfGvJhow8L8x4GmLdqLIhbm5v6fs/mfWn1Ja4815m+49n2nwz4fSPSRGSsT5czv8AwW4facmG2TjcJfrFcqYiL3VXYLOpX9ns9q/DtNrVfYLHSRdYI2ssiFJF0IdTyYHQ2OoPEHUWqcrL3Go/vRDEqhwArk/s2AbvJXkfEWrXFn3OrPL+IfBvlVnLiniPaUw9n7E2x0yfWw5Pqrpy/iNVzvMoGMxQHAYicD/+rU/dD+0uq2thzewkZo28Q6kKPv5KU717IT+2MYsinIJWcnMUH0lnA0VixJc2VRc1vaYjl4FY3OkFU/KnjdnaKwYhXkzdWVZJMlgxRhY29bf+bVNcd0bxTKGwkhjkI1jlvY+tyyHzv6VDdr7t4nCn+8QOi3tmFip8nFxy51WuSl17Y70kn2/tyXFzvPL7zHReSLwWNf3QNPieJNJMZimyZSbrfNlubX5OF4A6n4mueS3fblepBgN2Y5IOulxUcNwxVDYkgXsbZr6sOABPgeS1Yjkr5WjUGjdlAcTFe1luxvwsqlrfK1O25018bExvcsxGp0Yg5de7NZSOdu6o3g5CjG3NWHxFPW7i3nQjkwPlrb511Yfb8sL9S93qxHW4uduIMhA/h7P5U1r2co5G49eVdto365783c/Fr/nXDGDsg9xrK/3TKaxw+sK1jrysPgP9zVvdBu0cuJaIn9ZG1vtKQwHwz1T2GGvrVg9GkmTaOF+2R95Sv51X2S0jRRRWaRRRRQFFFFAVlfpUe+18ae51HwjQflWqKyn0rYfLtfGAm30ita3Jo0YH51MCHTPc6V9QSWNDNre1dhEpqQpiNip7iD86lm1tnmXDzrqWjTrl465DaTn9RnP8NQ4LbQa61Y+7UgGIgLAFWKo+nFHHVuD2e5m51pWNxMMrzqYlf+yEywQjujQfBRUc6Tt1Fx+DcAfTRBnhb94C5Q/usBY+h5V06NFK4FYmmMzQySxEkWK5HIWM99ly2PcRSrf3bq4LAzzE9rIUjH1pGGVB8dT4A1k1ZOiiLLnFjYm9tTYAG7Aaga2udL3HKukM9vP4194TFywoyqRlbUqVDDMBZWsdCwBNu696Qz4osxJAHgL28+0Sb+tabn3TxpO5N+S2FyGMJMmqywhYxcG+UoBoCNDy1vbSotK+e7MAxPazcyDxufPTwp13V3PxO0IJnwuR2jKq6FgrdoEhlvoR2TxI9bVO5+hvEfoaNE69cVVnhcBSpygtGsqsQbNfU8bDUVWIrHRa027V9hNogWDaaaW/2pyw+LB4Go/tbZ0+FkMc8TRONcrC2nI34EG3EaU+dGuy1xm0YInF4wTJIO9EF7HwLZFPgxrO2Gs8w9r03x3PiiK3iLRH9/8Av6JNu5gkmY52tlF8osCRrc5iRYA28dRXXfrYMK4KZ0upGS2azn3wAAWUMt76ldDpUq3sjw7KZApRwXIeHLG68bWNwCbfsvoe8HjT+8G+cmLjSAJlXMCTe7SNYhbgWCjW+XXW2ptWWOn1HxD4jbNGuYif4fb/AGZtgydXiYHJy5JY2zX92zg5vS1/SrQ6cMBNh8euMjB6uaNVzge66jKwz27LFMuVuNs1uFNW5HRTisTN/e4pMPABdywys37iA8z3nh48KurpDwcZ2Ti0YDKmHcrcXsyLeMi/MMF1rotp4kTMM5Qb34qMjqZOpVTcIgUgnmWLAlyeZJpVvD0hYrFQiCURhSVzFQQTY3F9dKiDsb19rJ3io+XX9F/m3/V3eVTzFfN//NfeHxBRg6Zc1iO0qta4seywIvbwqbdIOx4o9mbMxUcMcUk8f0zIbZ2yKVOUGwJ7RNhoTatJtpRA2NTTo52b1zTcMwCFR3kMWa2ncPnUPxcSqRlJ8b94qx+iSdIyxcasxUE3sAQoA9Df71dOCPrY5p+hCt4cMUmkBBBDXsQR+NNuKPYq0ulLduQuJ4o8wynPlJJNuYHDTuGvnVVYj3P+cKzz11b8pw28quWDkseF6nnR7i1jx2Gd9VEi38M3ZDeQJBPlUDwy61L9zdm9fjMPGl7tIvC+gBzMePAKCawjpo1VRRRVEiiiigKKKKAqifaN2QFlw2KRbFw8TsO9bNHfxsX+Aq9qh/Stu8cbs6VEF5Y/pou/OgN1H2lLL60GVZMxGv8AzxNfWEflzoMpIoOW+YGx7qsh2b86kOE3iiBL5SoQqVS4JNiODZe+9RkPf40mqdzHSJrE9rr3F3+gbbEjxq0MGMyB0ciyz2sH001bS/79c+nbbpkxaYZT2IFDMO+Rxe58kygfbaqahYg3HKn3a20WlkaSViztqzEHU2AvwqKrEsjUiljvr312eZfH4GuUk4NX4FzezYLNjh+7h/xmq8apf2fNmzRtiJWjYQyogVzaxZGbQa3Pvty5Vc0kgUFibAAknuA1JrOexmPpsxJfa0xB9wRoPIIGI+LH41Ht1N4pMHN1sJEblcpJUMCCQSCDw1A4V5vXtL9Kxc+I1AlkZlB4hSeyD/DamfLVpruF6Xms9b/KS7wb3Syo0QCC+kjrc5/Adw7xcjyqMRoPOvthYUKKVpEcGS/nbbWfRztM4jZuFkY3bq8rHXVkJjJN+Zy39aTdK2OSHZWLL654zEo/ek7C/Am/kDUd9n/Hl8DLEf8ACmNvsuob+rPSD2jMfbD4WAE3eV5D5Rpl19ZR8KrrlRQldErmoroK1RLpXXa+1mlhw0JvbDrIoub+/IZNByAuB6UnpLONarbo2UtJexGlreOvPj3m9STdve04RQnVCRdbjMV4m+hAOosOPwqHo1q75+/yqaZLV6lFqxbiU8j6SZ/dsiLmJ913twFtXXuv61CcZbMVBBGbQjQWOosO4V4nhX3Hh2ZhYEknhx+VLXtbuStK16feGiF8p58PA1dPQJsPWbFtYhbwxnxNnkNvAZR6mqejF+63G/h31dXQBtC6YmE8ikg9bo39KVWekrdoooqiRRRRQFFFFAV4a9rwigxPNiT1jsptmLa+BJ+Ghrih1q2uk7ouw2zsH+kRTSsesVAr5DfNe+qqOAFVIRUjrewrkKK+b02J90XbFXHDFYQjtyDDuDexCJiE662vHI5PpSLpGwSQbQxMaABRIcoHIGxyjwF7VMPZuw4OLxMltVhVQftPf/RUF39xnW4/EycjPLbyDkD5CgjzGlOFjuL+NJDS/BcKDSvQsT/ZURPN5vlIw/KnjpC2kMPs7FSH/pMg4+8/0a6jgLsNa+uj/Z36Ps7CxnQiJWb7T/SN82NQv2hMYVwcEYJ7c1yORCITY/xFT6UFATk+dJuuPdXV5K77E2U+LxMWHj96V1QaXtc6sfAC5PgDVpkIWlrornupRtjBCHETRKSVjlkQE8SFcqCfHSk6ikbF8ezphj1WLlJNi8aW5XVSxPn9IK5e0ig6vBtbtZphfnayG1+69qmfRBsj9H2ZDcdqW8zfx+5/IEqL+0bhScJhpAPcmZT4Z0J/0VWexQIHjRY95r0V1tUwhwANfMqG1+QIHqb2/A0oy0/Ps22yGntq2OSMHwXDyMdfNvlSRFRXVuNcq+w1Ql3iGulOmHUixGhBBBGhBGoI7iKbcPT5szCNK6Rx6u7KqjhdmNgL+Zq4aMTimkkZmYksxdvtHU+lzVkdCG0Or2iqE6SpInrbrB/R86km7/QjC0MUmImxCSsiNJGOqGViAWS5U8Dp6VON3ujrAYN1kiiZpF1V5HZyD3gXyg+QquxLKKKKqCiiigKKKKAooooKt9ol7bNiHfiU/okP5VnOtE+0YP8A6dD/APsp/lyVnUVI8Y18ivXryoF8ezpAI8LjcQdO2qknujQuf8yqUxs2c5jxYlj6m/5mr13DhMO687qpLSpiWAAJJJvEug14KKoSYVI5mnrYOG62WKP67on3mC/nTLU46JsJ1u08ItrhXLn+AFx8wKDUyKAABwGgqhPaLx98Vh4dPo4Wf1ke2vkIh8TV+Vlfpf2wmJ2pO0ZuiZYge8x9l7eGfNrSBCjV3+z1ur7+0JB3xQX/APck/wBA8mqnNjbNfEzxQR+/K6oPC594+AFz6VsPY+zo8Lh44IxaOJAo8gOJ8TxPnSRkfe43x+MP/wCTP/mtXLd/Z5xGJhhH+JIifeYKT6Xv6Ulx+I6yWST67s33mLfnUz6F8F1u1sPfgmeT7qED+ZhVhp+GIKoVRYKAAO4AWAqJdLezev2TihzROtHgYyHP8oYetTCku1IBJDKh4NG6nyKkH8aoMXilC0lX/alS1aAVae9Ox+q3WwmmpmSdv+6JCP5XUVVrcDWg+lTCW3dAA/VphfgGRfwNRIzbRXpoAqAswa3+NT3osw3WbTwo5KzN91Gb8QKguC4Gpx0ZTZNo4U3t9Jl+8rLb4mr+w0xRRRVAUUUUBRRRQFFFFAUUUUFYe0Nb+zEvx/SI7fdf8qzeK0N7R01sDAv1sQCf4Y30+fyrPFB49eCvX/IV80Gs9zm/R9i4U8CMNGR9p1B/Fqp/eXZ6K57IYHkQDb1q39uDqsDhoRpZI19EQD8bVXe2EygsQDYE27zyHxrly3+rT0PTY4mkzKHYbdtJ54oI4wHcgEjNpc/DRbGr93d6P8DgpRNh4mWQKVuZJG0Oh0ZiKh/RJs6+IeZ9WVSR9pja/wAM1WzW2Prbm9RERbUI7v8A7xnAYGXEqFZ1yqitexdmCi9tbC5J8AayPiJizFja5JJ9dauH2iN4C00ODVuzGvWyAc3a4S/ktz/HVNWrVgtf2edh9bjZcSwuMOll0/xJLi4Pggb71XrvNiuqweJk+pBK33UJ/Koh0G7H6jZcbkWadmlPkeyn8qg+tPvSRME2XjSTb+7yr6spUfMioGRrWq3fZzwWbF4iU/4cIUecjX/COqkddfH/AJpV7+zfhbQ4uTvkjT7qlv8AXVpFyV4wvpXtfLsACToBqaqMW7Rw3VSyR/Udk+6xX8q9i4VN8dueMRPLIJW+kkd7ZR+05bv8aT43c4Rssau7MRck5eZsBw8PnVPm1bfIv+iJNwPka1Rv1get2RiYwL/3YkDxRc4+aioJuj0QYWbDJLPJOWfNdVKKAAxX6pOoA51b74cFDGfdK5fS1vwq+9spjU6YlFfcSi+vCuu0sIYZpIjxjd0PmrFfyrlGLm1TCCzBd1SbdskYnDZfe6+HL59Ytqi8GjGpr0eoH2jhA3DrVPqt2HzAq407RRRWYKKKKAooooCiiigKKKKCqfaLgJ2fCwHu4hb+AMbj8bVnU1rHpcwgk2RiwRfKgceGRg1/gDWTaDw0t2FhusxMEfHPLGv3nA/OkZFSfovwXW7Vwa2vaZXPkn0hP8tBo3flf1fdZvyqA7aW8Tfw/wBa1ZW+kF4Q31W+R/4Krja/6u3eyj55v9NcWaPren6Wf2aW9F0NlmP2B/UfzqcTShFZmICqCSTyAFyfhUY6OYbYZm+s5+AAH+9NvTVt0YbZkqg/SYj6FB4N+sPogb4iunFH0w4vUTvJLOW9W2Di8XPiD/iyMwHcvBF9FCj0pvwWGaWRI01aRlRfNiFHzNcWqwOg7Yv6RtSNyLpArSnuzDsxjzzNf+GtWLS2zMEsMMcKaLGiovkqhR+FQrpv2gItkygntSPEijvOcOfkhPpU+qj/AGk8ef7nADp9JIw+6in5vUCka0l7P2Fy7ML85JpD8Aqf6azaK1V0OQZdkYb97rG+9IxHyqZE0pn3vnKYOcjjky/eIX86eKZt8Evgpx+5f4EH8qrPS1e4VZsAasfClMkAMxY9w+SiuWwh2T46U67vwdfOo5M38o1PyFcccy9OZ1ysbY2H6uCNO5RfzOp+ZpbRRXbDy5nc7ZP6W9n9TtbFrawZxIP+4oc/zFqiKNY1cPtE7BK4iHFr7sq9W3g6XK/FSfuVUEB1FTCCqP3/AI1JN0MQY8ZhW7p4f8xQfkTUbOjj0p62Af7zAP8A1of8xauNcUUUVmCiiigKKKKAooooCiiigR7ZwQnw80LcJI3Q/wASlfzrFbqQbHQjQjx51tfaONWGKSV9EjRnbyUFj8hWMdqYrrZpZcuTrHd8vHLmYtl9L2oEzcB61dvs5bu6z45xw+hi+TSMP5Bf7VUtDLlZCVDZSCVa9m1vY2INja2hFaf6G95YcXgsscUUDwsVkiiBVRmuyyKCSbNrxJNwaCXbdizYeQfuk/DX8qqDbzWUfbX8Gqzd8dtRwxiEuBLPmEa8yFsXPkB+IqtdtICjHjYhvQHX5Xrlz/dD0PR/bKy9w/8A7KPzf+s1UHtHbSzYrDQA/q4mcjxkawv42T51bW4EwOFsP2WYehs351mTpA2z+l7QxM97q0hVNb9hOwlvMKD610Y/thx5v3lvyYL1on2d9kdXgZcQRZp5SAe9I+yP5zJWdo0JIABJOgA1uToABWy919lDC4PD4cf4UaKfFgO0fVrn1q7M6Vm72hMTm2mq30TDxi3cSzsfkRWkayV0q43rtrYxuQkyD/tgR/6agRUGtg7h4PqdnYOM8RBFfzKhj8yayPsrCddNFEOMkiJ95gv51tSKMKAo4AADyGgqR9Uk2vDnglT60bj4qRSuke2cUIoJZDwVGPyNh8aiUx2p3ByZYGI46j1On51N+jrB6NIRwAUeZ1PyA+NQDCt9C32h+Iqzuj+QHDtbjm/0i34GuTFzZ3551SUoooorreeq32hkB2fCTyxKfOOQfnWd2j5j1H51o72gRfZijn+kR2+69/lWblfX5VMBRlYgMQbEmx5G1r6+Fx8RTzsiUJisO54CaFj5CRSfkK7bX2hD/Z2BgUWmR8U8hvydlCed1UeWTxpnSYMMvA8qsNnUU27tY/r8Jh5v+pFG58yoJ+d6cqoCiiigKKKKAooooCiiig54mBXRkYAqwKsDzBFiPhWL9s4BoMRLCwN43dNQb9liAfUCtpmskb4dacQ5mSSOZnYtcWzXa4OvH0JFAk2RunPiArCyIwYh3vbS/JQW1Itw591PO68W1sBKWwscoJ0YABlYC9rg8tfCrK3DwXWYWIsrooFgGBv+9xA0zXse61WDsbZCWuRpy8anSFI7e/tXGvDNiIGSeIlYQqlRJ2WlcWBNmCox8R8Ke9i7RTEwhgNfddTxDW1Uj/nGrexuyg0uGdSF6qVnItfNeGSK176frL+lU/vjujisNjpMTglMscxYuiFQykknVCMpA0ItrqQbcTnkp5xw3wZvlzz0f90MVJ9Lh+syGRHjElr5WynJJl5mx4X51n/aeD6qV4wcwVmVWA0cAkBhYnjbhc8asZ0xTD6fA4xZB7skKkWtwzLYiQcdDa19LV32X0e4iYiSRYFS50aKSJz9pVN7evfU46TEaRmvF7bhHOinYDzbWw8ciMOqbrnVgVIEfaW4Ovv5BbxrVdRjdyNkcZ3Z2YWJZnbW19MxNhcVJ6vLIVkXpKwLRbTxgYEAzyMCVKghjmFvjWuqqjfrcFMbi3nM0i5soKixHZFtL+V6QKk6JcF1u1sGpFwHL/cVnB9CorWVQfcPYS4MiNMxXW2Y3sbEllHBSdb2te9TikgqGdKxb9EjCkgGePN4qAzAH+JVPpUzqJdJ+zZZ8CywkB1ZXAsSWy3IUEe6b2N/C3O9VmNwms6mJQPZWxmxSNChyuQWQ8s6jMoPgSLHwNe7jb9RYZ2jnujC4dTbRlJ0U3sTe4tTZ0bYjFriwknWhlu3aQgW1DBr8iDpbnap1jejzDYp2kliXOxJZgWUkniTlI1rOmLXboyZomf5JzgMYs0aSpfK6hhcEGx7wdQaS7xbZjweHkxEt8sa3sLXY8FQX0uSQPWkW6O6sWARkhzZWN7F3a3gAxsOPIU6bVwKzxPE4BVhYg6g+BHdWrmUNv70jw7RgWIwOtmzC7gANYrrlBLCzHuqsv0PmoZuH7JOvjatF4jo4wo1MCfEn5XtXSPddIxlRQoHJeyPlVtI2zjj9myrlZ0dVa+UspUG1rgX7rj40tXAGwuh1FxofUirS6VIXXCQxhWYNKzXOoUIgUAnlfrG+6aie5mDL4iELGzESITYg2sw1AA08zRK/twdnvBs7CRSe+sSZh3EjNl9L29Kf6KKqCiiigKKKKAooooCiiigKYcXGM7aczRRU1RLiVp12QeyR3GiiplEFGJkItbxps6scaKKiFnkq6Ukdda9oq0D7wmki/aH41IqKKrYeGo3RRU1CjZ/6xfX8DT7RRUWBXDGLda9oqA3iMU44YdkUUUHWiiigSY8cPWkRSiirQiXwy10SMCvaKn2QdVOle0UVRYUUUUBRRRQf//Z"/>
          <p:cNvSpPr>
            <a:spLocks noChangeAspect="1" noChangeArrowheads="1"/>
          </p:cNvSpPr>
          <p:nvPr/>
        </p:nvSpPr>
        <p:spPr bwMode="auto">
          <a:xfrm>
            <a:off x="155575" y="-1828800"/>
            <a:ext cx="5010150" cy="38100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PE"/>
          </a:p>
        </p:txBody>
      </p:sp>
      <p:pic>
        <p:nvPicPr>
          <p:cNvPr id="21511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4193" y="2348880"/>
            <a:ext cx="1543050" cy="9715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21513" name="AutoShape 9" descr="Resultado de imagen para juzgados de lim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PE"/>
          </a:p>
        </p:txBody>
      </p:sp>
      <p:pic>
        <p:nvPicPr>
          <p:cNvPr id="21515" name="Picture 11" descr="http://ocma.pj.gob.pe/contenido/foto/noticia_4684_0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62199" y="2336247"/>
            <a:ext cx="1514550" cy="1001278"/>
          </a:xfrm>
          <a:prstGeom prst="rect">
            <a:avLst/>
          </a:prstGeom>
          <a:noFill/>
        </p:spPr>
      </p:pic>
      <p:pic>
        <p:nvPicPr>
          <p:cNvPr id="21519" name="Picture 15" descr="http://www.elperuano.com.pe/fotografia/Thumbnail/2013/05/04/000001771M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88397" y="2300622"/>
            <a:ext cx="1296144" cy="100811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</p:pic>
      <p:pic>
        <p:nvPicPr>
          <p:cNvPr id="21521" name="Picture 17" descr="http://senalalternativa.com/wp-content/uploads/2013/04/rendynp0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54939" y="2312497"/>
            <a:ext cx="1296144" cy="1035902"/>
          </a:xfrm>
          <a:prstGeom prst="rect">
            <a:avLst/>
          </a:prstGeom>
          <a:noFill/>
        </p:spPr>
      </p:pic>
      <p:sp>
        <p:nvSpPr>
          <p:cNvPr id="29" name="28 CuadroTexto"/>
          <p:cNvSpPr txBox="1"/>
          <p:nvPr/>
        </p:nvSpPr>
        <p:spPr>
          <a:xfrm>
            <a:off x="503169" y="1631074"/>
            <a:ext cx="14015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PE" dirty="0" smtClean="0"/>
              <a:t>Demandante</a:t>
            </a:r>
            <a:endParaRPr lang="es-PE" dirty="0"/>
          </a:p>
        </p:txBody>
      </p:sp>
      <p:sp>
        <p:nvSpPr>
          <p:cNvPr id="30" name="29 CuadroTexto"/>
          <p:cNvSpPr txBox="1"/>
          <p:nvPr/>
        </p:nvSpPr>
        <p:spPr>
          <a:xfrm>
            <a:off x="2771800" y="1629099"/>
            <a:ext cx="14752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PE" dirty="0" smtClean="0"/>
              <a:t>Poder Judicial</a:t>
            </a:r>
            <a:endParaRPr lang="es-PE" dirty="0"/>
          </a:p>
        </p:txBody>
      </p:sp>
      <p:sp>
        <p:nvSpPr>
          <p:cNvPr id="31" name="30 CuadroTexto"/>
          <p:cNvSpPr txBox="1"/>
          <p:nvPr/>
        </p:nvSpPr>
        <p:spPr>
          <a:xfrm>
            <a:off x="5114678" y="1629099"/>
            <a:ext cx="16281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PE" dirty="0" smtClean="0"/>
              <a:t>Entidad Pública</a:t>
            </a:r>
            <a:endParaRPr lang="es-PE" dirty="0"/>
          </a:p>
        </p:txBody>
      </p:sp>
      <p:grpSp>
        <p:nvGrpSpPr>
          <p:cNvPr id="49" name="48 Grupo"/>
          <p:cNvGrpSpPr/>
          <p:nvPr/>
        </p:nvGrpSpPr>
        <p:grpSpPr>
          <a:xfrm>
            <a:off x="179512" y="1482809"/>
            <a:ext cx="8784976" cy="4920294"/>
            <a:chOff x="179512" y="1482809"/>
            <a:chExt cx="8784976" cy="4920294"/>
          </a:xfrm>
        </p:grpSpPr>
        <p:sp>
          <p:nvSpPr>
            <p:cNvPr id="15" name="14 Rectángulo"/>
            <p:cNvSpPr/>
            <p:nvPr/>
          </p:nvSpPr>
          <p:spPr>
            <a:xfrm>
              <a:off x="179512" y="1484784"/>
              <a:ext cx="8784976" cy="4896544"/>
            </a:xfrm>
            <a:prstGeom prst="rect">
              <a:avLst/>
            </a:prstGeom>
            <a:noFill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PE"/>
            </a:p>
          </p:txBody>
        </p:sp>
        <p:cxnSp>
          <p:nvCxnSpPr>
            <p:cNvPr id="27" name="26 Conector recto"/>
            <p:cNvCxnSpPr/>
            <p:nvPr/>
          </p:nvCxnSpPr>
          <p:spPr>
            <a:xfrm>
              <a:off x="179512" y="2060848"/>
              <a:ext cx="8784976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40 Conector recto"/>
            <p:cNvCxnSpPr/>
            <p:nvPr/>
          </p:nvCxnSpPr>
          <p:spPr>
            <a:xfrm>
              <a:off x="2267744" y="1484784"/>
              <a:ext cx="0" cy="489654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43 Conector recto"/>
            <p:cNvCxnSpPr/>
            <p:nvPr/>
          </p:nvCxnSpPr>
          <p:spPr>
            <a:xfrm flipH="1">
              <a:off x="4716016" y="1482809"/>
              <a:ext cx="11875" cy="489851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47 Conector recto"/>
            <p:cNvCxnSpPr/>
            <p:nvPr/>
          </p:nvCxnSpPr>
          <p:spPr>
            <a:xfrm>
              <a:off x="6948264" y="1506559"/>
              <a:ext cx="0" cy="489654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53" name="52 Conector recto de flecha"/>
          <p:cNvCxnSpPr>
            <a:stCxn id="21511" idx="3"/>
            <a:endCxn id="21515" idx="1"/>
          </p:cNvCxnSpPr>
          <p:nvPr/>
        </p:nvCxnSpPr>
        <p:spPr>
          <a:xfrm>
            <a:off x="1977243" y="2834655"/>
            <a:ext cx="784956" cy="2231"/>
          </a:xfrm>
          <a:prstGeom prst="straightConnector1">
            <a:avLst/>
          </a:prstGeom>
          <a:ln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56 Conector recto de flecha"/>
          <p:cNvCxnSpPr>
            <a:stCxn id="21515" idx="3"/>
            <a:endCxn id="21521" idx="1"/>
          </p:cNvCxnSpPr>
          <p:nvPr/>
        </p:nvCxnSpPr>
        <p:spPr>
          <a:xfrm flipV="1">
            <a:off x="4276749" y="2830448"/>
            <a:ext cx="978190" cy="6438"/>
          </a:xfrm>
          <a:prstGeom prst="straightConnector1">
            <a:avLst/>
          </a:prstGeom>
          <a:ln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57 CuadroTexto"/>
          <p:cNvSpPr txBox="1"/>
          <p:nvPr/>
        </p:nvSpPr>
        <p:spPr>
          <a:xfrm>
            <a:off x="5125072" y="4004306"/>
            <a:ext cx="1607168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PE" dirty="0" smtClean="0"/>
              <a:t>Procuraduría</a:t>
            </a:r>
            <a:endParaRPr lang="es-PE" dirty="0"/>
          </a:p>
        </p:txBody>
      </p:sp>
      <p:sp>
        <p:nvSpPr>
          <p:cNvPr id="59" name="58 CuadroTexto"/>
          <p:cNvSpPr txBox="1"/>
          <p:nvPr/>
        </p:nvSpPr>
        <p:spPr>
          <a:xfrm>
            <a:off x="5125072" y="4747378"/>
            <a:ext cx="1596014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s-PE" dirty="0" smtClean="0"/>
              <a:t>Administración</a:t>
            </a:r>
            <a:endParaRPr lang="es-PE" dirty="0"/>
          </a:p>
        </p:txBody>
      </p:sp>
      <p:sp>
        <p:nvSpPr>
          <p:cNvPr id="60" name="59 CuadroTexto"/>
          <p:cNvSpPr txBox="1"/>
          <p:nvPr/>
        </p:nvSpPr>
        <p:spPr>
          <a:xfrm>
            <a:off x="5124314" y="5433658"/>
            <a:ext cx="1607926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PE" dirty="0" smtClean="0"/>
              <a:t>Contabilidad</a:t>
            </a:r>
            <a:endParaRPr lang="es-PE" dirty="0"/>
          </a:p>
        </p:txBody>
      </p:sp>
      <p:pic>
        <p:nvPicPr>
          <p:cNvPr id="21523" name="Picture 19" descr="http://www.bn.com.pe/seguridad/imagenes/seguridad/billete-falso-ventanilla-13012015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429328" y="4820144"/>
            <a:ext cx="1224136" cy="81609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500"/>
                                        <p:tgtEl>
                                          <p:spTgt spid="215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4" dur="500"/>
                                        <p:tgtEl>
                                          <p:spTgt spid="215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3" dur="500"/>
                                        <p:tgtEl>
                                          <p:spTgt spid="215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8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8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3" dur="500"/>
                                        <p:tgtEl>
                                          <p:spTgt spid="215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"/>
                            </p:stCondLst>
                            <p:childTnLst>
                              <p:par>
                                <p:cTn id="6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7" dur="500"/>
                                        <p:tgtEl>
                                          <p:spTgt spid="215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0" grpId="0"/>
      <p:bldP spid="31" grpId="0"/>
      <p:bldP spid="58" grpId="0" animBg="1"/>
      <p:bldP spid="59" grpId="0" animBg="1"/>
      <p:bldP spid="6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736F4AE-5811-4E8F-B3B6-31C4422E4CA3}" type="slidenum">
              <a:rPr lang="es-PE" smtClean="0"/>
              <a:pPr/>
              <a:t>4</a:t>
            </a:fld>
            <a:endParaRPr lang="es-PE"/>
          </a:p>
        </p:txBody>
      </p:sp>
      <p:sp>
        <p:nvSpPr>
          <p:cNvPr id="5" name="4 CuadroTexto"/>
          <p:cNvSpPr txBox="1"/>
          <p:nvPr/>
        </p:nvSpPr>
        <p:spPr>
          <a:xfrm>
            <a:off x="515044" y="2269702"/>
            <a:ext cx="11761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PE" b="1" dirty="0" smtClean="0"/>
              <a:t>Base Legal</a:t>
            </a:r>
            <a:endParaRPr lang="es-PE" b="1" dirty="0"/>
          </a:p>
        </p:txBody>
      </p:sp>
      <p:sp>
        <p:nvSpPr>
          <p:cNvPr id="6" name="5 CuadroTexto"/>
          <p:cNvSpPr txBox="1"/>
          <p:nvPr/>
        </p:nvSpPr>
        <p:spPr>
          <a:xfrm>
            <a:off x="647185" y="2811246"/>
            <a:ext cx="793601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s-PE" sz="2000" dirty="0" smtClean="0"/>
              <a:t> </a:t>
            </a:r>
            <a:r>
              <a:rPr lang="es-PE" sz="2000" dirty="0" smtClean="0">
                <a:solidFill>
                  <a:srgbClr val="FF0000"/>
                </a:solidFill>
              </a:rPr>
              <a:t>Ley N° 29812</a:t>
            </a:r>
            <a:r>
              <a:rPr lang="es-PE" sz="2000" dirty="0" smtClean="0"/>
              <a:t> – Ley del Presupuesto del Sector Público 2012</a:t>
            </a:r>
          </a:p>
          <a:p>
            <a:pPr>
              <a:buFont typeface="Arial" pitchFamily="34" charset="0"/>
              <a:buChar char="•"/>
            </a:pPr>
            <a:r>
              <a:rPr lang="es-PE" sz="2000" dirty="0" smtClean="0"/>
              <a:t> </a:t>
            </a:r>
            <a:r>
              <a:rPr lang="es-PE" sz="2000" dirty="0" smtClean="0">
                <a:solidFill>
                  <a:srgbClr val="FF0000"/>
                </a:solidFill>
              </a:rPr>
              <a:t>Ley N° 27584 </a:t>
            </a:r>
            <a:r>
              <a:rPr lang="es-PE" sz="2000" dirty="0" smtClean="0"/>
              <a:t>–</a:t>
            </a:r>
            <a:r>
              <a:rPr lang="es-PE" sz="2000" dirty="0" smtClean="0">
                <a:solidFill>
                  <a:srgbClr val="FF0000"/>
                </a:solidFill>
              </a:rPr>
              <a:t> </a:t>
            </a:r>
            <a:r>
              <a:rPr lang="es-PE" sz="2000" dirty="0" smtClean="0"/>
              <a:t>Ley Regula el Proceso Contencioso Administrativo</a:t>
            </a:r>
          </a:p>
          <a:p>
            <a:pPr>
              <a:buFont typeface="Arial" pitchFamily="34" charset="0"/>
              <a:buChar char="•"/>
            </a:pPr>
            <a:r>
              <a:rPr lang="es-PE" sz="2000" dirty="0" smtClean="0"/>
              <a:t> </a:t>
            </a:r>
            <a:r>
              <a:rPr lang="es-PE" sz="2000" dirty="0" smtClean="0">
                <a:solidFill>
                  <a:srgbClr val="FF0000"/>
                </a:solidFill>
              </a:rPr>
              <a:t>Ley N° 28411 </a:t>
            </a:r>
            <a:r>
              <a:rPr lang="es-PE" sz="2000" dirty="0" smtClean="0"/>
              <a:t>– Ley</a:t>
            </a:r>
            <a:r>
              <a:rPr lang="es-PE" sz="2000" dirty="0" smtClean="0">
                <a:solidFill>
                  <a:srgbClr val="FF0000"/>
                </a:solidFill>
              </a:rPr>
              <a:t> </a:t>
            </a:r>
            <a:r>
              <a:rPr lang="es-PE" sz="2000" dirty="0" smtClean="0"/>
              <a:t>Sistema Nacional de Presupuesto</a:t>
            </a:r>
          </a:p>
          <a:p>
            <a:pPr>
              <a:buFont typeface="Arial" pitchFamily="34" charset="0"/>
              <a:buChar char="•"/>
            </a:pPr>
            <a:r>
              <a:rPr lang="es-PE" sz="2000" dirty="0" smtClean="0"/>
              <a:t> </a:t>
            </a:r>
            <a:r>
              <a:rPr lang="es-PE" sz="2000" dirty="0" smtClean="0">
                <a:solidFill>
                  <a:srgbClr val="FF0000"/>
                </a:solidFill>
              </a:rPr>
              <a:t>Decreto Legislativo 1068 </a:t>
            </a:r>
            <a:r>
              <a:rPr lang="es-PE" sz="2000" dirty="0" smtClean="0"/>
              <a:t>– Ley del Sistema de Defensa Jurídica del Estado</a:t>
            </a:r>
            <a:endParaRPr lang="es-PE" sz="2000" dirty="0"/>
          </a:p>
        </p:txBody>
      </p:sp>
      <p:sp>
        <p:nvSpPr>
          <p:cNvPr id="7" name="6 CuadroTexto"/>
          <p:cNvSpPr txBox="1"/>
          <p:nvPr/>
        </p:nvSpPr>
        <p:spPr>
          <a:xfrm>
            <a:off x="540310" y="595422"/>
            <a:ext cx="14264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PE" b="1" dirty="0" smtClean="0"/>
              <a:t>Ley N° 30137</a:t>
            </a:r>
            <a:endParaRPr lang="es-PE" b="1" dirty="0"/>
          </a:p>
        </p:txBody>
      </p:sp>
      <p:sp>
        <p:nvSpPr>
          <p:cNvPr id="8" name="7 CuadroTexto"/>
          <p:cNvSpPr txBox="1"/>
          <p:nvPr/>
        </p:nvSpPr>
        <p:spPr>
          <a:xfrm>
            <a:off x="695443" y="1341527"/>
            <a:ext cx="790900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PE" sz="2000" dirty="0" smtClean="0"/>
              <a:t>Establece criterios de priorización del pago de Sentencias Judiciales en calidad de cosa juzgada para efectos de reducir costos al Estado</a:t>
            </a:r>
            <a:endParaRPr lang="es-PE" sz="2000" dirty="0"/>
          </a:p>
        </p:txBody>
      </p:sp>
      <p:sp>
        <p:nvSpPr>
          <p:cNvPr id="9" name="8 CuadroTexto"/>
          <p:cNvSpPr txBox="1"/>
          <p:nvPr/>
        </p:nvSpPr>
        <p:spPr>
          <a:xfrm>
            <a:off x="3059832" y="4691034"/>
            <a:ext cx="13532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PE" dirty="0" smtClean="0"/>
              <a:t>160’000,000</a:t>
            </a:r>
            <a:endParaRPr lang="es-PE" dirty="0"/>
          </a:p>
        </p:txBody>
      </p:sp>
      <p:sp>
        <p:nvSpPr>
          <p:cNvPr id="10" name="9 CuadroTexto"/>
          <p:cNvSpPr txBox="1"/>
          <p:nvPr/>
        </p:nvSpPr>
        <p:spPr>
          <a:xfrm>
            <a:off x="3068776" y="5075784"/>
            <a:ext cx="13532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PE" dirty="0" smtClean="0"/>
              <a:t>125’000,000</a:t>
            </a:r>
            <a:endParaRPr lang="es-PE" dirty="0"/>
          </a:p>
        </p:txBody>
      </p:sp>
      <p:sp>
        <p:nvSpPr>
          <p:cNvPr id="11" name="10 CuadroTexto"/>
          <p:cNvSpPr txBox="1"/>
          <p:nvPr/>
        </p:nvSpPr>
        <p:spPr>
          <a:xfrm>
            <a:off x="1115616" y="4688912"/>
            <a:ext cx="16403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PE" dirty="0" smtClean="0"/>
              <a:t>Presupuesto de</a:t>
            </a:r>
            <a:endParaRPr lang="es-PE" dirty="0"/>
          </a:p>
        </p:txBody>
      </p:sp>
      <p:sp>
        <p:nvSpPr>
          <p:cNvPr id="12" name="11 CuadroTexto"/>
          <p:cNvSpPr txBox="1"/>
          <p:nvPr/>
        </p:nvSpPr>
        <p:spPr>
          <a:xfrm>
            <a:off x="1140326" y="5075892"/>
            <a:ext cx="9877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PE" dirty="0" smtClean="0"/>
              <a:t>Saldo de</a:t>
            </a:r>
            <a:endParaRPr lang="es-PE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8" grpId="0"/>
      <p:bldP spid="9" grpId="0"/>
      <p:bldP spid="10" grpId="0"/>
      <p:bldP spid="11" grpId="0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1E440D7-FCFA-4B3A-A49B-0F7D0547A226}" type="slidenum">
              <a:rPr lang="es-PE" smtClean="0"/>
              <a:pPr/>
              <a:t>5</a:t>
            </a:fld>
            <a:endParaRPr lang="es-PE"/>
          </a:p>
        </p:txBody>
      </p:sp>
      <p:sp>
        <p:nvSpPr>
          <p:cNvPr id="3" name="2 CuadroTexto"/>
          <p:cNvSpPr txBox="1"/>
          <p:nvPr/>
        </p:nvSpPr>
        <p:spPr>
          <a:xfrm>
            <a:off x="540310" y="595422"/>
            <a:ext cx="54778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PE" b="1" dirty="0" smtClean="0"/>
              <a:t>Criterios para efectuar el pago por Sentencias Judiciales</a:t>
            </a:r>
            <a:endParaRPr lang="es-PE" b="1" dirty="0"/>
          </a:p>
        </p:txBody>
      </p:sp>
      <p:sp>
        <p:nvSpPr>
          <p:cNvPr id="4" name="3 CuadroTexto"/>
          <p:cNvSpPr txBox="1"/>
          <p:nvPr/>
        </p:nvSpPr>
        <p:spPr>
          <a:xfrm>
            <a:off x="650218" y="1060316"/>
            <a:ext cx="784887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es-PE" dirty="0" smtClean="0"/>
              <a:t>Grupo 1	Materia Laboral</a:t>
            </a:r>
          </a:p>
          <a:p>
            <a:pPr marL="342900" indent="-342900"/>
            <a:r>
              <a:rPr lang="es-PE" dirty="0" smtClean="0"/>
              <a:t>Grupo 2	Materia Previsional</a:t>
            </a:r>
          </a:p>
          <a:p>
            <a:pPr marL="342900" indent="-342900" algn="just"/>
            <a:r>
              <a:rPr lang="es-PE" dirty="0" smtClean="0"/>
              <a:t>Grupo 3	Victimas en actos de defensa del Estado y victimas por violaciones de 	derechos humanos</a:t>
            </a:r>
          </a:p>
          <a:p>
            <a:pPr marL="342900" indent="-342900" algn="just"/>
            <a:r>
              <a:rPr lang="es-PE" dirty="0" smtClean="0"/>
              <a:t>Grupo 4	Otras deudas de carácter social</a:t>
            </a:r>
          </a:p>
          <a:p>
            <a:pPr marL="342900" indent="-342900" algn="just"/>
            <a:r>
              <a:rPr lang="es-PE" dirty="0" smtClean="0"/>
              <a:t>Grupo 5	Deudas no comprendidas en los numerales precedentes</a:t>
            </a:r>
            <a:endParaRPr lang="es-PE" dirty="0"/>
          </a:p>
        </p:txBody>
      </p:sp>
      <p:sp>
        <p:nvSpPr>
          <p:cNvPr id="5" name="4 CuadroTexto"/>
          <p:cNvSpPr txBox="1"/>
          <p:nvPr/>
        </p:nvSpPr>
        <p:spPr>
          <a:xfrm>
            <a:off x="659060" y="3098016"/>
            <a:ext cx="810196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PE" dirty="0" smtClean="0"/>
              <a:t>Por cada uno de los grupos se realizara una lista cuyo orden estará determinado por:</a:t>
            </a:r>
          </a:p>
          <a:p>
            <a:pPr marL="342900" indent="-342900">
              <a:buAutoNum type="alphaLcParenR"/>
            </a:pPr>
            <a:r>
              <a:rPr lang="es-PE" dirty="0" smtClean="0"/>
              <a:t>La fecha de notificación de la obligación</a:t>
            </a:r>
          </a:p>
          <a:p>
            <a:pPr marL="342900" indent="-342900">
              <a:buAutoNum type="alphaLcParenR"/>
            </a:pPr>
            <a:r>
              <a:rPr lang="es-PE" dirty="0" smtClean="0"/>
              <a:t>A la fecha de notificación al Estado</a:t>
            </a:r>
            <a:endParaRPr lang="es-PE" dirty="0"/>
          </a:p>
        </p:txBody>
      </p:sp>
      <p:sp>
        <p:nvSpPr>
          <p:cNvPr id="6" name="5 CuadroTexto"/>
          <p:cNvSpPr txBox="1"/>
          <p:nvPr/>
        </p:nvSpPr>
        <p:spPr>
          <a:xfrm>
            <a:off x="755576" y="4258987"/>
            <a:ext cx="4176784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PE" dirty="0" smtClean="0"/>
              <a:t>Niveles de priorización de pago:</a:t>
            </a:r>
          </a:p>
          <a:p>
            <a:pPr marL="342900" indent="-342900">
              <a:buAutoNum type="alphaLcParenR"/>
            </a:pPr>
            <a:r>
              <a:rPr lang="es-PE" dirty="0" smtClean="0"/>
              <a:t>Prioridad A: Menores o iguales a 5 UIT</a:t>
            </a:r>
          </a:p>
          <a:p>
            <a:pPr marL="342900" indent="-342900">
              <a:buAutoNum type="alphaLcParenR"/>
            </a:pPr>
            <a:r>
              <a:rPr lang="es-PE" dirty="0" smtClean="0"/>
              <a:t>Prioridad B: Mayores a 5 hasta 10 UIT</a:t>
            </a:r>
          </a:p>
          <a:p>
            <a:pPr marL="342900" indent="-342900">
              <a:buAutoNum type="alphaLcParenR"/>
            </a:pPr>
            <a:r>
              <a:rPr lang="es-PE" dirty="0" smtClean="0"/>
              <a:t>Prioridad C: Mayores a 10 hasta 20UIT</a:t>
            </a:r>
          </a:p>
          <a:p>
            <a:pPr marL="342900" indent="-342900">
              <a:buAutoNum type="alphaLcParenR"/>
            </a:pPr>
            <a:r>
              <a:rPr lang="es-PE" dirty="0" smtClean="0"/>
              <a:t>Prioridad D: Mayores a 20 hasta 50 UIT</a:t>
            </a:r>
          </a:p>
          <a:p>
            <a:pPr marL="342900" indent="-342900">
              <a:buAutoNum type="alphaLcParenR"/>
            </a:pPr>
            <a:r>
              <a:rPr lang="es-PE" dirty="0" smtClean="0"/>
              <a:t>Prioridad E: Mayores a 50 UIT</a:t>
            </a:r>
            <a:endParaRPr lang="es-PE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1E440D7-FCFA-4B3A-A49B-0F7D0547A226}" type="slidenum">
              <a:rPr lang="es-PE" smtClean="0"/>
              <a:pPr/>
              <a:t>6</a:t>
            </a:fld>
            <a:endParaRPr lang="es-PE"/>
          </a:p>
        </p:txBody>
      </p:sp>
      <p:sp>
        <p:nvSpPr>
          <p:cNvPr id="3" name="2 CuadroTexto"/>
          <p:cNvSpPr txBox="1"/>
          <p:nvPr/>
        </p:nvSpPr>
        <p:spPr>
          <a:xfrm>
            <a:off x="540310" y="595422"/>
            <a:ext cx="31327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PE" b="1" dirty="0" smtClean="0"/>
              <a:t>Tablas de Prioridad por Grupos</a:t>
            </a:r>
            <a:endParaRPr lang="es-PE" b="1" dirty="0"/>
          </a:p>
        </p:txBody>
      </p:sp>
      <p:graphicFrame>
        <p:nvGraphicFramePr>
          <p:cNvPr id="18434" name="Object 2"/>
          <p:cNvGraphicFramePr>
            <a:graphicFrameLocks noChangeAspect="1"/>
          </p:cNvGraphicFramePr>
          <p:nvPr/>
        </p:nvGraphicFramePr>
        <p:xfrm>
          <a:off x="1979712" y="1282909"/>
          <a:ext cx="4657725" cy="1724025"/>
        </p:xfrm>
        <a:graphic>
          <a:graphicData uri="http://schemas.openxmlformats.org/presentationml/2006/ole">
            <p:oleObj spid="_x0000_s18434" name="Hoja de cálculo" r:id="rId3" imgW="4657770" imgH="1723935" progId="Excel.Sheet.12">
              <p:embed/>
            </p:oleObj>
          </a:graphicData>
        </a:graphic>
      </p:graphicFrame>
      <p:sp>
        <p:nvSpPr>
          <p:cNvPr id="5" name="4 CuadroTexto"/>
          <p:cNvSpPr txBox="1"/>
          <p:nvPr/>
        </p:nvSpPr>
        <p:spPr>
          <a:xfrm>
            <a:off x="733342" y="3397923"/>
            <a:ext cx="6609310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PE" dirty="0" smtClean="0"/>
              <a:t>El orden de pago se realizara de la siguiente manera:</a:t>
            </a:r>
          </a:p>
          <a:p>
            <a:pPr>
              <a:buFont typeface="Arial" pitchFamily="34" charset="0"/>
              <a:buChar char="•"/>
            </a:pPr>
            <a:r>
              <a:rPr lang="es-PE" dirty="0" smtClean="0"/>
              <a:t> Deudas de Prioridad A, iniciando con las del subgrupo A1 hasta A5</a:t>
            </a:r>
          </a:p>
          <a:p>
            <a:pPr>
              <a:buFont typeface="Arial" pitchFamily="34" charset="0"/>
              <a:buChar char="•"/>
            </a:pPr>
            <a:r>
              <a:rPr lang="es-PE" dirty="0" smtClean="0"/>
              <a:t> Deudas de Prioridad B, iniciando con las del subgrupo B1 hasta B5</a:t>
            </a:r>
          </a:p>
          <a:p>
            <a:pPr>
              <a:buFont typeface="Arial" pitchFamily="34" charset="0"/>
              <a:buChar char="•"/>
            </a:pPr>
            <a:r>
              <a:rPr lang="es-PE" dirty="0" smtClean="0"/>
              <a:t> Deudas de Prioridad C, iniciando con las del subgrupo C1 hasta C5</a:t>
            </a:r>
          </a:p>
          <a:p>
            <a:pPr>
              <a:buFont typeface="Arial" pitchFamily="34" charset="0"/>
              <a:buChar char="•"/>
            </a:pPr>
            <a:r>
              <a:rPr lang="es-PE" dirty="0" smtClean="0"/>
              <a:t> Deudas de Prioridad D, iniciando con las del subgrupo D1 hasta D5</a:t>
            </a:r>
          </a:p>
          <a:p>
            <a:pPr>
              <a:buFont typeface="Arial" pitchFamily="34" charset="0"/>
              <a:buChar char="•"/>
            </a:pPr>
            <a:r>
              <a:rPr lang="es-PE" dirty="0" smtClean="0"/>
              <a:t> Deudas de Prioridad E, iniciando con las del subgrupo E1 hasta E5</a:t>
            </a:r>
            <a:endParaRPr lang="es-PE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1E440D7-FCFA-4B3A-A49B-0F7D0547A226}" type="slidenum">
              <a:rPr lang="es-PE" smtClean="0"/>
              <a:pPr/>
              <a:t>7</a:t>
            </a:fld>
            <a:endParaRPr lang="es-PE"/>
          </a:p>
        </p:txBody>
      </p:sp>
      <p:sp>
        <p:nvSpPr>
          <p:cNvPr id="3" name="2 CuadroTexto"/>
          <p:cNvSpPr txBox="1"/>
          <p:nvPr/>
        </p:nvSpPr>
        <p:spPr>
          <a:xfrm>
            <a:off x="611560" y="1340768"/>
            <a:ext cx="78488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PE" dirty="0" smtClean="0"/>
              <a:t>Cada Pliego contara con un comité de carácter permanente para la elaboración y aprobación del Listado priorizado de obligaciones derivadas de sentencias  con calidad de cosa juzgada</a:t>
            </a:r>
          </a:p>
          <a:p>
            <a:r>
              <a:rPr lang="es-PE" dirty="0" smtClean="0"/>
              <a:t>El comité estará constituida por:</a:t>
            </a:r>
            <a:endParaRPr lang="es-PE" dirty="0"/>
          </a:p>
        </p:txBody>
      </p:sp>
      <p:sp>
        <p:nvSpPr>
          <p:cNvPr id="5" name="4 CuadroTexto"/>
          <p:cNvSpPr txBox="1"/>
          <p:nvPr/>
        </p:nvSpPr>
        <p:spPr>
          <a:xfrm>
            <a:off x="540310" y="595422"/>
            <a:ext cx="26105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PE" b="1" dirty="0" smtClean="0"/>
              <a:t>Conformación del Comite</a:t>
            </a:r>
            <a:endParaRPr lang="es-PE" b="1" dirty="0"/>
          </a:p>
        </p:txBody>
      </p:sp>
      <p:sp>
        <p:nvSpPr>
          <p:cNvPr id="6" name="5 CuadroTexto"/>
          <p:cNvSpPr txBox="1"/>
          <p:nvPr/>
        </p:nvSpPr>
        <p:spPr>
          <a:xfrm>
            <a:off x="659818" y="2780928"/>
            <a:ext cx="5556970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lphaLcPeriod"/>
            </a:pPr>
            <a:r>
              <a:rPr lang="es-PE" dirty="0" smtClean="0"/>
              <a:t>El Titular de la Oficina General de Administración</a:t>
            </a:r>
          </a:p>
          <a:p>
            <a:pPr marL="342900" indent="-342900">
              <a:buAutoNum type="alphaLcPeriod"/>
            </a:pPr>
            <a:r>
              <a:rPr lang="es-PE" dirty="0" smtClean="0"/>
              <a:t>Un representante de Secretaria General</a:t>
            </a:r>
          </a:p>
          <a:p>
            <a:pPr marL="342900" indent="-342900">
              <a:buAutoNum type="alphaLcPeriod"/>
            </a:pPr>
            <a:r>
              <a:rPr lang="es-PE" dirty="0" smtClean="0"/>
              <a:t>El Titular de la </a:t>
            </a:r>
            <a:r>
              <a:rPr lang="es-PE" dirty="0" err="1" smtClean="0"/>
              <a:t>Procuradoria</a:t>
            </a:r>
            <a:r>
              <a:rPr lang="es-PE" dirty="0" smtClean="0"/>
              <a:t> Pública </a:t>
            </a:r>
          </a:p>
          <a:p>
            <a:pPr marL="342900" indent="-342900">
              <a:buAutoNum type="alphaLcPeriod"/>
            </a:pPr>
            <a:r>
              <a:rPr lang="es-PE" dirty="0" smtClean="0"/>
              <a:t>El titular de la Oficina de Planeamiento y Presupuesto</a:t>
            </a:r>
          </a:p>
          <a:p>
            <a:pPr marL="342900" indent="-342900">
              <a:buAutoNum type="alphaLcPeriod"/>
            </a:pPr>
            <a:r>
              <a:rPr lang="es-PE" dirty="0" smtClean="0"/>
              <a:t>Un representante designado por el Titular del Pliego</a:t>
            </a:r>
            <a:endParaRPr lang="es-PE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1E440D7-FCFA-4B3A-A49B-0F7D0547A226}" type="slidenum">
              <a:rPr lang="es-PE" smtClean="0"/>
              <a:pPr/>
              <a:t>8</a:t>
            </a:fld>
            <a:endParaRPr lang="es-PE"/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052736"/>
            <a:ext cx="8280920" cy="5067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3 CuadroTexto"/>
          <p:cNvSpPr txBox="1"/>
          <p:nvPr/>
        </p:nvSpPr>
        <p:spPr>
          <a:xfrm>
            <a:off x="540310" y="595422"/>
            <a:ext cx="19149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PE" b="1" dirty="0" smtClean="0"/>
              <a:t>Ingreso al Modulo</a:t>
            </a:r>
            <a:endParaRPr lang="es-PE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1E440D7-FCFA-4B3A-A49B-0F7D0547A226}" type="slidenum">
              <a:rPr lang="es-PE" smtClean="0"/>
              <a:pPr/>
              <a:t>9</a:t>
            </a:fld>
            <a:endParaRPr lang="es-PE"/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2576" y="1052736"/>
            <a:ext cx="8279904" cy="5067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3 CuadroTexto"/>
          <p:cNvSpPr txBox="1"/>
          <p:nvPr/>
        </p:nvSpPr>
        <p:spPr>
          <a:xfrm>
            <a:off x="540310" y="595422"/>
            <a:ext cx="21611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PE" b="1" dirty="0" smtClean="0"/>
              <a:t>Demandas Judiciales</a:t>
            </a:r>
            <a:endParaRPr lang="es-PE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Intermedio">
  <a:themeElements>
    <a:clrScheme name="Intermedio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Intermedio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Intermedio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presupuesto</Template>
  <TotalTime>16138</TotalTime>
  <Words>471</Words>
  <Application>Microsoft Office PowerPoint</Application>
  <PresentationFormat>Presentación en pantalla (4:3)</PresentationFormat>
  <Paragraphs>73</Paragraphs>
  <Slides>12</Slides>
  <Notes>0</Notes>
  <HiddenSlides>0</HiddenSlides>
  <MMClips>0</MMClips>
  <ScaleCrop>false</ScaleCrop>
  <HeadingPairs>
    <vt:vector size="6" baseType="variant">
      <vt:variant>
        <vt:lpstr>Tema</vt:lpstr>
      </vt:variant>
      <vt:variant>
        <vt:i4>2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12</vt:i4>
      </vt:variant>
    </vt:vector>
  </HeadingPairs>
  <TitlesOfParts>
    <vt:vector size="15" baseType="lpstr">
      <vt:lpstr>Tema de Office</vt:lpstr>
      <vt:lpstr>Intermedio</vt:lpstr>
      <vt:lpstr>Hoja de cálculo</vt:lpstr>
      <vt:lpstr>Diapositiva 1</vt:lpstr>
      <vt:lpstr>Diapositiva 2</vt:lpstr>
      <vt:lpstr>Proceso de las Sentencias Judiciales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  <vt:lpstr>Diapositiva 11</vt:lpstr>
      <vt:lpstr>Diapositiva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aaguirre</dc:creator>
  <cp:lastModifiedBy>ss</cp:lastModifiedBy>
  <cp:revision>726</cp:revision>
  <dcterms:created xsi:type="dcterms:W3CDTF">2014-01-16T21:41:18Z</dcterms:created>
  <dcterms:modified xsi:type="dcterms:W3CDTF">2015-07-09T16:21:37Z</dcterms:modified>
</cp:coreProperties>
</file>